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theme/theme3.xml" ContentType="application/vnd.openxmlformats-officedocument.theme+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viewProps.xml" ContentType="application/vnd.openxmlformats-officedocument.presentationml.viewProps+xml"/>
  <Default Extension="png" ContentType="image/png"/>
  <Override PartName="/ppt/slideMasters/slideMaster1.xml" ContentType="application/vnd.openxmlformats-officedocument.presentationml.slideMaster+xml"/>
  <Override PartName="/docProps/core.xml" ContentType="application/vnd.openxmlformats-package.core-properties+xml"/>
  <Default Extension="bin" ContentType="application/vnd.openxmlformats-officedocument.presentationml.printerSettings"/>
  <Override PartName="/ppt/notesSlides/notesSlide4.xml" ContentType="application/vnd.openxmlformats-officedocument.presentationml.notesSlide+xml"/>
  <Default Extension="rels" ContentType="application/vnd.openxmlformats-package.relationships+xml"/>
  <Override PartName="/ppt/handoutMasters/handoutMaster1.xml" ContentType="application/vnd.openxmlformats-officedocument.presentationml.handoutMaster+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8"/>
  </p:notesMasterIdLst>
  <p:handoutMasterIdLst>
    <p:handoutMasterId r:id="rId9"/>
  </p:handoutMasterIdLst>
  <p:sldIdLst>
    <p:sldId id="264" r:id="rId2"/>
    <p:sldId id="271" r:id="rId3"/>
    <p:sldId id="266" r:id="rId4"/>
    <p:sldId id="268" r:id="rId5"/>
    <p:sldId id="269" r:id="rId6"/>
    <p:sldId id="270" r:id="rId7"/>
  </p:sldIdLst>
  <p:sldSz cx="10058400" cy="7772400"/>
  <p:notesSz cx="6858000" cy="9313863"/>
  <p:defaultTextStyle>
    <a:defPPr>
      <a:defRPr lang="en-US"/>
    </a:defPPr>
    <a:lvl1pPr algn="l" defTabSz="1017588" rtl="0" fontAlgn="base">
      <a:spcBef>
        <a:spcPct val="0"/>
      </a:spcBef>
      <a:spcAft>
        <a:spcPct val="0"/>
      </a:spcAft>
      <a:defRPr sz="2000" kern="1200">
        <a:solidFill>
          <a:schemeClr val="tx1"/>
        </a:solidFill>
        <a:latin typeface="Arial" pitchFamily="34" charset="0"/>
        <a:ea typeface="+mn-ea"/>
        <a:cs typeface="+mn-cs"/>
      </a:defRPr>
    </a:lvl1pPr>
    <a:lvl2pPr marL="508000" indent="-50800" algn="l" defTabSz="1017588" rtl="0" fontAlgn="base">
      <a:spcBef>
        <a:spcPct val="0"/>
      </a:spcBef>
      <a:spcAft>
        <a:spcPct val="0"/>
      </a:spcAft>
      <a:defRPr sz="2000" kern="1200">
        <a:solidFill>
          <a:schemeClr val="tx1"/>
        </a:solidFill>
        <a:latin typeface="Arial" pitchFamily="34" charset="0"/>
        <a:ea typeface="+mn-ea"/>
        <a:cs typeface="+mn-cs"/>
      </a:defRPr>
    </a:lvl2pPr>
    <a:lvl3pPr marL="1017588" indent="-103188" algn="l" defTabSz="1017588" rtl="0" fontAlgn="base">
      <a:spcBef>
        <a:spcPct val="0"/>
      </a:spcBef>
      <a:spcAft>
        <a:spcPct val="0"/>
      </a:spcAft>
      <a:defRPr sz="2000" kern="1200">
        <a:solidFill>
          <a:schemeClr val="tx1"/>
        </a:solidFill>
        <a:latin typeface="Arial" pitchFamily="34" charset="0"/>
        <a:ea typeface="+mn-ea"/>
        <a:cs typeface="+mn-cs"/>
      </a:defRPr>
    </a:lvl3pPr>
    <a:lvl4pPr marL="1527175" indent="-155575" algn="l" defTabSz="1017588" rtl="0" fontAlgn="base">
      <a:spcBef>
        <a:spcPct val="0"/>
      </a:spcBef>
      <a:spcAft>
        <a:spcPct val="0"/>
      </a:spcAft>
      <a:defRPr sz="2000" kern="1200">
        <a:solidFill>
          <a:schemeClr val="tx1"/>
        </a:solidFill>
        <a:latin typeface="Arial" pitchFamily="34" charset="0"/>
        <a:ea typeface="+mn-ea"/>
        <a:cs typeface="+mn-cs"/>
      </a:defRPr>
    </a:lvl4pPr>
    <a:lvl5pPr marL="2036763" indent="-207963" algn="l" defTabSz="1017588"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FF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64" autoAdjust="0"/>
    <p:restoredTop sz="95143" autoAdjust="0"/>
  </p:normalViewPr>
  <p:slideViewPr>
    <p:cSldViewPr snapToGrid="0">
      <p:cViewPr varScale="1">
        <p:scale>
          <a:sx n="134" d="100"/>
          <a:sy n="134" d="100"/>
        </p:scale>
        <p:origin x="-1224" y="-112"/>
      </p:cViewPr>
      <p:guideLst>
        <p:guide orient="horz" pos="2448"/>
        <p:guide pos="3168"/>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69" d="100"/>
          <a:sy n="69" d="100"/>
        </p:scale>
        <p:origin x="-2778" y="-102"/>
      </p:cViewPr>
      <p:guideLst>
        <p:guide orient="horz" pos="2933"/>
        <p:guide pos="2160"/>
      </p:guideLst>
    </p:cSldViewPr>
  </p:notesViewPr>
  <p:gridSpacing cx="93633925" cy="93633925"/>
</p:viewPr>
</file>

<file path=ppt/_rels/presentation.xml.rels><?xml version="1.0" encoding="UTF-8" standalone="yes"?>
<Relationships xmlns="http://schemas.openxmlformats.org/package/2006/relationships"><Relationship Id="rId14" Type="http://schemas.openxmlformats.org/officeDocument/2006/relationships/tableStyles" Target="tableStyle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8" Type="http://schemas.openxmlformats.org/officeDocument/2006/relationships/notesMaster" Target="notesMasters/notesMaster1.xml"/><Relationship Id="rId13" Type="http://schemas.openxmlformats.org/officeDocument/2006/relationships/theme" Target="theme/theme1.xml"/><Relationship Id="rId10" Type="http://schemas.openxmlformats.org/officeDocument/2006/relationships/printerSettings" Target="printerSettings/printerSettings1.bin"/><Relationship Id="rId5"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 Target="slides/slide1.xml"/><Relationship Id="rId9"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2098" cy="465077"/>
          </a:xfrm>
          <a:prstGeom prst="rect">
            <a:avLst/>
          </a:prstGeom>
        </p:spPr>
        <p:txBody>
          <a:bodyPr vert="horz" lIns="87407" tIns="43704" rIns="87407" bIns="43704" rtlCol="0"/>
          <a:lstStyle>
            <a:lvl1pPr algn="l">
              <a:defRPr sz="1100"/>
            </a:lvl1pPr>
          </a:lstStyle>
          <a:p>
            <a:endParaRPr lang="en-US" dirty="0"/>
          </a:p>
        </p:txBody>
      </p:sp>
      <p:sp>
        <p:nvSpPr>
          <p:cNvPr id="3" name="Date Placeholder 2"/>
          <p:cNvSpPr>
            <a:spLocks noGrp="1"/>
          </p:cNvSpPr>
          <p:nvPr>
            <p:ph type="dt" sz="quarter" idx="1"/>
          </p:nvPr>
        </p:nvSpPr>
        <p:spPr>
          <a:xfrm>
            <a:off x="3884414" y="1"/>
            <a:ext cx="2972098" cy="465077"/>
          </a:xfrm>
          <a:prstGeom prst="rect">
            <a:avLst/>
          </a:prstGeom>
        </p:spPr>
        <p:txBody>
          <a:bodyPr vert="horz" lIns="87407" tIns="43704" rIns="87407" bIns="43704" rtlCol="0"/>
          <a:lstStyle>
            <a:lvl1pPr algn="r">
              <a:defRPr sz="1100"/>
            </a:lvl1pPr>
          </a:lstStyle>
          <a:p>
            <a:fld id="{AECC2A22-F3CF-4DF4-AC9A-564889A8294B}" type="datetimeFigureOut">
              <a:rPr lang="en-US" smtClean="0"/>
              <a:pPr/>
              <a:t>10/6/09</a:t>
            </a:fld>
            <a:endParaRPr lang="en-US" dirty="0"/>
          </a:p>
        </p:txBody>
      </p:sp>
      <p:sp>
        <p:nvSpPr>
          <p:cNvPr id="4" name="Footer Placeholder 3"/>
          <p:cNvSpPr>
            <a:spLocks noGrp="1"/>
          </p:cNvSpPr>
          <p:nvPr>
            <p:ph type="ftr" sz="quarter" idx="2"/>
          </p:nvPr>
        </p:nvSpPr>
        <p:spPr>
          <a:xfrm>
            <a:off x="0" y="8847247"/>
            <a:ext cx="2972098" cy="465077"/>
          </a:xfrm>
          <a:prstGeom prst="rect">
            <a:avLst/>
          </a:prstGeom>
        </p:spPr>
        <p:txBody>
          <a:bodyPr vert="horz" lIns="87407" tIns="43704" rIns="87407" bIns="43704" rtlCol="0" anchor="b"/>
          <a:lstStyle>
            <a:lvl1pPr algn="l">
              <a:defRPr sz="1100"/>
            </a:lvl1pPr>
          </a:lstStyle>
          <a:p>
            <a:endParaRPr lang="en-US" dirty="0"/>
          </a:p>
        </p:txBody>
      </p:sp>
      <p:sp>
        <p:nvSpPr>
          <p:cNvPr id="5" name="Slide Number Placeholder 4"/>
          <p:cNvSpPr>
            <a:spLocks noGrp="1"/>
          </p:cNvSpPr>
          <p:nvPr>
            <p:ph type="sldNum" sz="quarter" idx="3"/>
          </p:nvPr>
        </p:nvSpPr>
        <p:spPr>
          <a:xfrm>
            <a:off x="3884414" y="8847247"/>
            <a:ext cx="2972098" cy="465077"/>
          </a:xfrm>
          <a:prstGeom prst="rect">
            <a:avLst/>
          </a:prstGeom>
        </p:spPr>
        <p:txBody>
          <a:bodyPr vert="horz" lIns="87407" tIns="43704" rIns="87407" bIns="43704" rtlCol="0" anchor="b"/>
          <a:lstStyle>
            <a:lvl1pPr algn="r">
              <a:defRPr sz="1100"/>
            </a:lvl1pPr>
          </a:lstStyle>
          <a:p>
            <a:fld id="{C107CF3C-2FDD-4D6E-8897-DA05F3378DA6}"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2098" cy="465077"/>
          </a:xfrm>
          <a:prstGeom prst="rect">
            <a:avLst/>
          </a:prstGeom>
        </p:spPr>
        <p:txBody>
          <a:bodyPr vert="horz" lIns="92398" tIns="46200" rIns="92398" bIns="46200" rtlCol="0"/>
          <a:lstStyle>
            <a:lvl1pPr algn="l" defTabSz="973894" fontAlgn="auto">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idx="1"/>
          </p:nvPr>
        </p:nvSpPr>
        <p:spPr>
          <a:xfrm>
            <a:off x="3884414" y="1"/>
            <a:ext cx="2972098" cy="465077"/>
          </a:xfrm>
          <a:prstGeom prst="rect">
            <a:avLst/>
          </a:prstGeom>
        </p:spPr>
        <p:txBody>
          <a:bodyPr vert="horz" lIns="92398" tIns="46200" rIns="92398" bIns="46200" rtlCol="0"/>
          <a:lstStyle>
            <a:lvl1pPr algn="r" defTabSz="973894" fontAlgn="auto">
              <a:spcBef>
                <a:spcPts val="0"/>
              </a:spcBef>
              <a:spcAft>
                <a:spcPts val="0"/>
              </a:spcAft>
              <a:defRPr sz="1200" smtClean="0">
                <a:latin typeface="+mn-lt"/>
              </a:defRPr>
            </a:lvl1pPr>
          </a:lstStyle>
          <a:p>
            <a:pPr>
              <a:defRPr/>
            </a:pPr>
            <a:fld id="{0839D4A4-99E8-4B5D-936C-0BBD321F76EE}" type="datetimeFigureOut">
              <a:rPr lang="en-US"/>
              <a:pPr>
                <a:defRPr/>
              </a:pPr>
              <a:t>10/6/09</a:t>
            </a:fld>
            <a:endParaRPr lang="en-US" dirty="0"/>
          </a:p>
        </p:txBody>
      </p:sp>
      <p:sp>
        <p:nvSpPr>
          <p:cNvPr id="4" name="Slide Image Placeholder 3"/>
          <p:cNvSpPr>
            <a:spLocks noGrp="1" noRot="1" noChangeAspect="1"/>
          </p:cNvSpPr>
          <p:nvPr>
            <p:ph type="sldImg" idx="2"/>
          </p:nvPr>
        </p:nvSpPr>
        <p:spPr>
          <a:xfrm>
            <a:off x="1168400" y="698500"/>
            <a:ext cx="4521200" cy="3494088"/>
          </a:xfrm>
          <a:prstGeom prst="rect">
            <a:avLst/>
          </a:prstGeom>
          <a:noFill/>
          <a:ln w="12700">
            <a:solidFill>
              <a:prstClr val="black"/>
            </a:solidFill>
          </a:ln>
        </p:spPr>
        <p:txBody>
          <a:bodyPr vert="horz" lIns="92398" tIns="46200" rIns="92398" bIns="46200" rtlCol="0" anchor="ctr"/>
          <a:lstStyle/>
          <a:p>
            <a:pPr lvl="0"/>
            <a:endParaRPr lang="en-US" noProof="0" dirty="0"/>
          </a:p>
        </p:txBody>
      </p:sp>
      <p:sp>
        <p:nvSpPr>
          <p:cNvPr id="5" name="Notes Placeholder 4"/>
          <p:cNvSpPr>
            <a:spLocks noGrp="1"/>
          </p:cNvSpPr>
          <p:nvPr>
            <p:ph type="body" sz="quarter" idx="3"/>
          </p:nvPr>
        </p:nvSpPr>
        <p:spPr>
          <a:xfrm>
            <a:off x="686098" y="4424394"/>
            <a:ext cx="5485805" cy="4190314"/>
          </a:xfrm>
          <a:prstGeom prst="rect">
            <a:avLst/>
          </a:prstGeom>
        </p:spPr>
        <p:txBody>
          <a:bodyPr vert="horz" lIns="92398" tIns="46200" rIns="92398" bIns="4620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47247"/>
            <a:ext cx="2972098" cy="465077"/>
          </a:xfrm>
          <a:prstGeom prst="rect">
            <a:avLst/>
          </a:prstGeom>
        </p:spPr>
        <p:txBody>
          <a:bodyPr vert="horz" lIns="92398" tIns="46200" rIns="92398" bIns="46200" rtlCol="0" anchor="b"/>
          <a:lstStyle>
            <a:lvl1pPr algn="l" defTabSz="973894" fontAlgn="auto">
              <a:spcBef>
                <a:spcPts val="0"/>
              </a:spcBef>
              <a:spcAft>
                <a:spcPts val="0"/>
              </a:spcAft>
              <a:defRPr sz="1200" dirty="0">
                <a:latin typeface="+mn-lt"/>
              </a:defRPr>
            </a:lvl1pPr>
          </a:lstStyle>
          <a:p>
            <a:pPr>
              <a:defRPr/>
            </a:pPr>
            <a:endParaRPr lang="en-US" dirty="0"/>
          </a:p>
        </p:txBody>
      </p:sp>
      <p:sp>
        <p:nvSpPr>
          <p:cNvPr id="7" name="Slide Number Placeholder 6"/>
          <p:cNvSpPr>
            <a:spLocks noGrp="1"/>
          </p:cNvSpPr>
          <p:nvPr>
            <p:ph type="sldNum" sz="quarter" idx="5"/>
          </p:nvPr>
        </p:nvSpPr>
        <p:spPr>
          <a:xfrm>
            <a:off x="3884414" y="8847247"/>
            <a:ext cx="2972098" cy="465077"/>
          </a:xfrm>
          <a:prstGeom prst="rect">
            <a:avLst/>
          </a:prstGeom>
        </p:spPr>
        <p:txBody>
          <a:bodyPr vert="horz" lIns="92398" tIns="46200" rIns="92398" bIns="46200" rtlCol="0" anchor="b"/>
          <a:lstStyle>
            <a:lvl1pPr algn="r" defTabSz="973894" fontAlgn="auto">
              <a:spcBef>
                <a:spcPts val="0"/>
              </a:spcBef>
              <a:spcAft>
                <a:spcPts val="0"/>
              </a:spcAft>
              <a:defRPr sz="1200" smtClean="0">
                <a:latin typeface="+mn-lt"/>
              </a:defRPr>
            </a:lvl1pPr>
          </a:lstStyle>
          <a:p>
            <a:pPr>
              <a:defRPr/>
            </a:pPr>
            <a:fld id="{D6720196-F2AA-422A-ADCB-0C1E9BAB7AA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defTabSz="1017588" rtl="0" fontAlgn="base">
      <a:spcBef>
        <a:spcPct val="30000"/>
      </a:spcBef>
      <a:spcAft>
        <a:spcPct val="0"/>
      </a:spcAft>
      <a:defRPr sz="1300" kern="1200">
        <a:solidFill>
          <a:schemeClr val="tx1"/>
        </a:solidFill>
        <a:latin typeface="+mn-lt"/>
        <a:ea typeface="+mn-ea"/>
        <a:cs typeface="+mn-cs"/>
      </a:defRPr>
    </a:lvl1pPr>
    <a:lvl2pPr marL="508000" algn="l" defTabSz="1017588" rtl="0" fontAlgn="base">
      <a:spcBef>
        <a:spcPct val="30000"/>
      </a:spcBef>
      <a:spcAft>
        <a:spcPct val="0"/>
      </a:spcAft>
      <a:defRPr sz="1300" kern="1200">
        <a:solidFill>
          <a:schemeClr val="tx1"/>
        </a:solidFill>
        <a:latin typeface="+mn-lt"/>
        <a:ea typeface="+mn-ea"/>
        <a:cs typeface="+mn-cs"/>
      </a:defRPr>
    </a:lvl2pPr>
    <a:lvl3pPr marL="1017588" algn="l" defTabSz="1017588" rtl="0" fontAlgn="base">
      <a:spcBef>
        <a:spcPct val="30000"/>
      </a:spcBef>
      <a:spcAft>
        <a:spcPct val="0"/>
      </a:spcAft>
      <a:defRPr sz="1300" kern="1200">
        <a:solidFill>
          <a:schemeClr val="tx1"/>
        </a:solidFill>
        <a:latin typeface="+mn-lt"/>
        <a:ea typeface="+mn-ea"/>
        <a:cs typeface="+mn-cs"/>
      </a:defRPr>
    </a:lvl3pPr>
    <a:lvl4pPr marL="1527175" algn="l" defTabSz="1017588" rtl="0" fontAlgn="base">
      <a:spcBef>
        <a:spcPct val="30000"/>
      </a:spcBef>
      <a:spcAft>
        <a:spcPct val="0"/>
      </a:spcAft>
      <a:defRPr sz="1300" kern="1200">
        <a:solidFill>
          <a:schemeClr val="tx1"/>
        </a:solidFill>
        <a:latin typeface="+mn-lt"/>
        <a:ea typeface="+mn-ea"/>
        <a:cs typeface="+mn-cs"/>
      </a:defRPr>
    </a:lvl4pPr>
    <a:lvl5pPr marL="2036763" algn="l" defTabSz="1017588" rtl="0" fontAlgn="base">
      <a:spcBef>
        <a:spcPct val="30000"/>
      </a:spcBef>
      <a:spcAft>
        <a:spcPct val="0"/>
      </a:spcAft>
      <a:defRPr sz="1300" kern="1200">
        <a:solidFill>
          <a:schemeClr val="tx1"/>
        </a:solidFill>
        <a:latin typeface="+mn-lt"/>
        <a:ea typeface="+mn-ea"/>
        <a:cs typeface="+mn-cs"/>
      </a:defRPr>
    </a:lvl5pPr>
    <a:lvl6pPr marL="2547061" algn="l" defTabSz="1018824" rtl="0" eaLnBrk="1" latinLnBrk="0" hangingPunct="1">
      <a:defRPr sz="1300" kern="1200">
        <a:solidFill>
          <a:schemeClr val="tx1"/>
        </a:solidFill>
        <a:latin typeface="+mn-lt"/>
        <a:ea typeface="+mn-ea"/>
        <a:cs typeface="+mn-cs"/>
      </a:defRPr>
    </a:lvl6pPr>
    <a:lvl7pPr marL="3056473" algn="l" defTabSz="1018824" rtl="0" eaLnBrk="1" latinLnBrk="0" hangingPunct="1">
      <a:defRPr sz="1300" kern="1200">
        <a:solidFill>
          <a:schemeClr val="tx1"/>
        </a:solidFill>
        <a:latin typeface="+mn-lt"/>
        <a:ea typeface="+mn-ea"/>
        <a:cs typeface="+mn-cs"/>
      </a:defRPr>
    </a:lvl7pPr>
    <a:lvl8pPr marL="3565886" algn="l" defTabSz="1018824" rtl="0" eaLnBrk="1" latinLnBrk="0" hangingPunct="1">
      <a:defRPr sz="1300" kern="1200">
        <a:solidFill>
          <a:schemeClr val="tx1"/>
        </a:solidFill>
        <a:latin typeface="+mn-lt"/>
        <a:ea typeface="+mn-ea"/>
        <a:cs typeface="+mn-cs"/>
      </a:defRPr>
    </a:lvl8pPr>
    <a:lvl9pPr marL="4075298" algn="l" defTabSz="101882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6720196-F2AA-422A-ADCB-0C1E9BAB7AA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6720196-F2AA-422A-ADCB-0C1E9BAB7AA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6720196-F2AA-422A-ADCB-0C1E9BAB7AAC}"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6720196-F2AA-422A-ADCB-0C1E9BAB7AAC}" type="slidenum">
              <a:rPr lang="en-US" smtClean="0"/>
              <a:pPr>
                <a:defRPr/>
              </a:pPr>
              <a:t>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EC4309B-6A2B-4DC1-A149-30720D564468}" type="datetime1">
              <a:rPr lang="en-US" smtClean="0"/>
              <a:pPr>
                <a:defRPr/>
              </a:pPr>
              <a:t>10/6/09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10DDE50-671E-480A-B796-587932C74C6F}"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6392B3D-315E-4ABF-BAD1-9E758149EDE5}" type="datetime1">
              <a:rPr lang="en-US" smtClean="0"/>
              <a:pPr>
                <a:defRPr/>
              </a:pPr>
              <a:t>10/6/09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8B97040-8336-45C2-A6E2-EA0FBF79814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87"/>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412" indent="0">
              <a:buNone/>
              <a:defRPr sz="2000">
                <a:solidFill>
                  <a:schemeClr val="tx1">
                    <a:tint val="75000"/>
                  </a:schemeClr>
                </a:solidFill>
              </a:defRPr>
            </a:lvl2pPr>
            <a:lvl3pPr marL="1018824" indent="0">
              <a:buNone/>
              <a:defRPr sz="1800">
                <a:solidFill>
                  <a:schemeClr val="tx1">
                    <a:tint val="75000"/>
                  </a:schemeClr>
                </a:solidFill>
              </a:defRPr>
            </a:lvl3pPr>
            <a:lvl4pPr marL="1528237" indent="0">
              <a:buNone/>
              <a:defRPr sz="1600">
                <a:solidFill>
                  <a:schemeClr val="tx1">
                    <a:tint val="75000"/>
                  </a:schemeClr>
                </a:solidFill>
              </a:defRPr>
            </a:lvl4pPr>
            <a:lvl5pPr marL="2037649" indent="0">
              <a:buNone/>
              <a:defRPr sz="1600">
                <a:solidFill>
                  <a:schemeClr val="tx1">
                    <a:tint val="75000"/>
                  </a:schemeClr>
                </a:solidFill>
              </a:defRPr>
            </a:lvl5pPr>
            <a:lvl6pPr marL="2547061" indent="0">
              <a:buNone/>
              <a:defRPr sz="1600">
                <a:solidFill>
                  <a:schemeClr val="tx1">
                    <a:tint val="75000"/>
                  </a:schemeClr>
                </a:solidFill>
              </a:defRPr>
            </a:lvl6pPr>
            <a:lvl7pPr marL="3056473" indent="0">
              <a:buNone/>
              <a:defRPr sz="1600">
                <a:solidFill>
                  <a:schemeClr val="tx1">
                    <a:tint val="75000"/>
                  </a:schemeClr>
                </a:solidFill>
              </a:defRPr>
            </a:lvl7pPr>
            <a:lvl8pPr marL="3565886" indent="0">
              <a:buNone/>
              <a:defRPr sz="1600">
                <a:solidFill>
                  <a:schemeClr val="tx1">
                    <a:tint val="75000"/>
                  </a:schemeClr>
                </a:solidFill>
              </a:defRPr>
            </a:lvl8pPr>
            <a:lvl9pPr marL="4075298"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F9E818E-9520-4C92-9694-51EB91C0CC16}" type="datetime1">
              <a:rPr lang="en-US" smtClean="0"/>
              <a:pPr>
                <a:defRPr/>
              </a:pPr>
              <a:t>10/6/09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474418D-DFD4-4970-8214-990247C1161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0"/>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0"/>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3DEEC12-B113-4424-9E30-EEC70E278593}" type="datetime1">
              <a:rPr lang="en-US" smtClean="0"/>
              <a:pPr>
                <a:defRPr/>
              </a:pPr>
              <a:t>10/6/09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7C96AB3-74D8-4F54-A6D4-4CFE263732C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0" y="1739795"/>
            <a:ext cx="4444207" cy="725064"/>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0"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28" y="1739795"/>
            <a:ext cx="4445953" cy="725064"/>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28"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298869A-9280-4EBB-80AA-2614DF525E5E}" type="datetime1">
              <a:rPr lang="en-US" smtClean="0"/>
              <a:pPr>
                <a:defRPr/>
              </a:pPr>
              <a:t>10/6/09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2BC409E-59EF-4089-BE83-4AD7402C393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8659D64-87AE-4418-8A06-3B9DEFF69D89}" type="datetime1">
              <a:rPr lang="en-US" smtClean="0"/>
              <a:pPr>
                <a:defRPr/>
              </a:pPr>
              <a:t>10/6/09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72ACB2BD-2988-4DD2-AE2B-87F3D11E066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8DE55D-B60D-47AA-A4DA-83201D5D80A3}" type="datetime1">
              <a:rPr lang="en-US" smtClean="0"/>
              <a:pPr>
                <a:defRPr/>
              </a:pPr>
              <a:t>10/6/09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827D6D6-B4FB-45DD-BE82-9C275698621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1"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1" y="1626447"/>
            <a:ext cx="3309144" cy="5316538"/>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5F3DDBF-4CEF-4B76-9BAE-6E47D600A306}" type="datetime1">
              <a:rPr lang="en-US" smtClean="0"/>
              <a:pPr>
                <a:defRPr/>
              </a:pPr>
              <a:t>10/6/09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6FC28A3-45B9-438C-B399-A815A740231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rtlCol="0">
            <a:normAutofit/>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pPr lvl="0"/>
            <a:endParaRPr lang="en-US" noProof="0" dirty="0"/>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E3F2D4F-ACBB-4686-9C4A-502AEDCB4D1C}" type="datetime1">
              <a:rPr lang="en-US" smtClean="0"/>
              <a:pPr>
                <a:defRPr/>
              </a:pPr>
              <a:t>10/6/09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41161D3-32EB-41C8-9BBD-FCA7EE35441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D4C93F9-7482-49C5-8299-03ED359BA703}" type="datetime1">
              <a:rPr lang="en-US" smtClean="0"/>
              <a:pPr>
                <a:defRPr/>
              </a:pPr>
              <a:t>10/6/09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24F2DC1-960F-4C1B-AD9F-EDD3A85BEAB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C07D97E-E376-4F02-8DE7-E31329E6E81C}" type="datetime1">
              <a:rPr lang="en-US" smtClean="0"/>
              <a:pPr>
                <a:defRPr/>
              </a:pPr>
              <a:t>10/6/09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E7667BB-D9E5-406A-AC17-E1BC139A0BF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101882" tIns="50941" rIns="101882" bIns="50941"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101882" tIns="50941" rIns="101882" bIns="5094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101882" tIns="50941" rIns="101882" bIns="50941" rtlCol="0" anchor="ctr"/>
          <a:lstStyle>
            <a:lvl1pPr algn="l" defTabSz="1018824" fontAlgn="auto">
              <a:spcBef>
                <a:spcPts val="0"/>
              </a:spcBef>
              <a:spcAft>
                <a:spcPts val="0"/>
              </a:spcAft>
              <a:defRPr sz="1300" smtClean="0">
                <a:solidFill>
                  <a:schemeClr val="tx1">
                    <a:tint val="75000"/>
                  </a:schemeClr>
                </a:solidFill>
                <a:latin typeface="+mn-lt"/>
              </a:defRPr>
            </a:lvl1pPr>
          </a:lstStyle>
          <a:p>
            <a:pPr>
              <a:defRPr/>
            </a:pPr>
            <a:fld id="{6F75EA6D-59F3-4DF3-9538-BFCE553CEFC5}" type="datetime1">
              <a:rPr lang="en-US" smtClean="0"/>
              <a:pPr>
                <a:defRPr/>
              </a:pPr>
              <a:t>10/6/09</a:t>
            </a:fld>
            <a:endParaRPr lang="en-US" dirty="0"/>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101882" tIns="50941" rIns="101882" bIns="50941" rtlCol="0" anchor="ctr"/>
          <a:lstStyle>
            <a:lvl1pPr algn="ctr" defTabSz="1018824" fontAlgn="auto">
              <a:spcBef>
                <a:spcPts val="0"/>
              </a:spcBef>
              <a:spcAft>
                <a:spcPts val="0"/>
              </a:spcAft>
              <a:defRPr sz="1300" dirty="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101882" tIns="50941" rIns="101882" bIns="50941" rtlCol="0" anchor="ctr"/>
          <a:lstStyle>
            <a:lvl1pPr algn="r" defTabSz="1018824" fontAlgn="auto">
              <a:spcBef>
                <a:spcPts val="0"/>
              </a:spcBef>
              <a:spcAft>
                <a:spcPts val="0"/>
              </a:spcAft>
              <a:defRPr sz="1300" smtClean="0">
                <a:solidFill>
                  <a:schemeClr val="tx1">
                    <a:tint val="75000"/>
                  </a:schemeClr>
                </a:solidFill>
                <a:latin typeface="+mn-lt"/>
              </a:defRPr>
            </a:lvl1pPr>
          </a:lstStyle>
          <a:p>
            <a:pPr>
              <a:defRPr/>
            </a:pPr>
            <a:fld id="{FBBB46FB-EDA5-4CA1-9C22-8447C7E6C0E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1017588" rtl="0" fontAlgn="base">
        <a:spcBef>
          <a:spcPct val="0"/>
        </a:spcBef>
        <a:spcAft>
          <a:spcPct val="0"/>
        </a:spcAft>
        <a:defRPr sz="4900" kern="1200">
          <a:solidFill>
            <a:schemeClr val="tx1"/>
          </a:solidFill>
          <a:latin typeface="+mj-lt"/>
          <a:ea typeface="+mj-ea"/>
          <a:cs typeface="+mj-cs"/>
        </a:defRPr>
      </a:lvl1pPr>
      <a:lvl2pPr algn="ctr" defTabSz="1017588" rtl="0" fontAlgn="base">
        <a:spcBef>
          <a:spcPct val="0"/>
        </a:spcBef>
        <a:spcAft>
          <a:spcPct val="0"/>
        </a:spcAft>
        <a:defRPr sz="4900">
          <a:solidFill>
            <a:schemeClr val="tx1"/>
          </a:solidFill>
          <a:latin typeface="Calibri" pitchFamily="34" charset="0"/>
        </a:defRPr>
      </a:lvl2pPr>
      <a:lvl3pPr algn="ctr" defTabSz="1017588" rtl="0" fontAlgn="base">
        <a:spcBef>
          <a:spcPct val="0"/>
        </a:spcBef>
        <a:spcAft>
          <a:spcPct val="0"/>
        </a:spcAft>
        <a:defRPr sz="4900">
          <a:solidFill>
            <a:schemeClr val="tx1"/>
          </a:solidFill>
          <a:latin typeface="Calibri" pitchFamily="34" charset="0"/>
        </a:defRPr>
      </a:lvl3pPr>
      <a:lvl4pPr algn="ctr" defTabSz="1017588" rtl="0" fontAlgn="base">
        <a:spcBef>
          <a:spcPct val="0"/>
        </a:spcBef>
        <a:spcAft>
          <a:spcPct val="0"/>
        </a:spcAft>
        <a:defRPr sz="4900">
          <a:solidFill>
            <a:schemeClr val="tx1"/>
          </a:solidFill>
          <a:latin typeface="Calibri" pitchFamily="34" charset="0"/>
        </a:defRPr>
      </a:lvl4pPr>
      <a:lvl5pPr algn="ctr" defTabSz="1017588" rtl="0" fontAlgn="base">
        <a:spcBef>
          <a:spcPct val="0"/>
        </a:spcBef>
        <a:spcAft>
          <a:spcPct val="0"/>
        </a:spcAft>
        <a:defRPr sz="4900">
          <a:solidFill>
            <a:schemeClr val="tx1"/>
          </a:solidFill>
          <a:latin typeface="Calibri" pitchFamily="34" charset="0"/>
        </a:defRPr>
      </a:lvl5pPr>
      <a:lvl6pPr marL="457200" algn="ctr" defTabSz="1017588" rtl="0" fontAlgn="base">
        <a:spcBef>
          <a:spcPct val="0"/>
        </a:spcBef>
        <a:spcAft>
          <a:spcPct val="0"/>
        </a:spcAft>
        <a:defRPr sz="4900">
          <a:solidFill>
            <a:schemeClr val="tx1"/>
          </a:solidFill>
          <a:latin typeface="Calibri" pitchFamily="34" charset="0"/>
        </a:defRPr>
      </a:lvl6pPr>
      <a:lvl7pPr marL="914400" algn="ctr" defTabSz="1017588" rtl="0" fontAlgn="base">
        <a:spcBef>
          <a:spcPct val="0"/>
        </a:spcBef>
        <a:spcAft>
          <a:spcPct val="0"/>
        </a:spcAft>
        <a:defRPr sz="4900">
          <a:solidFill>
            <a:schemeClr val="tx1"/>
          </a:solidFill>
          <a:latin typeface="Calibri" pitchFamily="34" charset="0"/>
        </a:defRPr>
      </a:lvl7pPr>
      <a:lvl8pPr marL="1371600" algn="ctr" defTabSz="1017588" rtl="0" fontAlgn="base">
        <a:spcBef>
          <a:spcPct val="0"/>
        </a:spcBef>
        <a:spcAft>
          <a:spcPct val="0"/>
        </a:spcAft>
        <a:defRPr sz="4900">
          <a:solidFill>
            <a:schemeClr val="tx1"/>
          </a:solidFill>
          <a:latin typeface="Calibri" pitchFamily="34" charset="0"/>
        </a:defRPr>
      </a:lvl8pPr>
      <a:lvl9pPr marL="1828800" algn="ctr" defTabSz="1017588" rtl="0" fontAlgn="base">
        <a:spcBef>
          <a:spcPct val="0"/>
        </a:spcBef>
        <a:spcAft>
          <a:spcPct val="0"/>
        </a:spcAft>
        <a:defRPr sz="4900">
          <a:solidFill>
            <a:schemeClr val="tx1"/>
          </a:solidFill>
          <a:latin typeface="Calibri" pitchFamily="34" charset="0"/>
        </a:defRPr>
      </a:lvl9pPr>
    </p:titleStyle>
    <p:bodyStyle>
      <a:lvl1pPr marL="381000" indent="-381000" algn="l" defTabSz="1017588" rtl="0" fontAlgn="base">
        <a:spcBef>
          <a:spcPct val="20000"/>
        </a:spcBef>
        <a:spcAft>
          <a:spcPct val="0"/>
        </a:spcAft>
        <a:buFont typeface="Arial" pitchFamily="34" charset="0"/>
        <a:buChar char="•"/>
        <a:defRPr sz="3600" kern="1200">
          <a:solidFill>
            <a:schemeClr val="tx1"/>
          </a:solidFill>
          <a:latin typeface="+mn-lt"/>
          <a:ea typeface="+mn-ea"/>
          <a:cs typeface="+mn-cs"/>
        </a:defRPr>
      </a:lvl1pPr>
      <a:lvl2pPr marL="827088" indent="-317500" algn="l" defTabSz="1017588" rtl="0" fontAlgn="base">
        <a:spcBef>
          <a:spcPct val="20000"/>
        </a:spcBef>
        <a:spcAft>
          <a:spcPct val="0"/>
        </a:spcAft>
        <a:buFont typeface="Arial" pitchFamily="34" charset="0"/>
        <a:buChar char="–"/>
        <a:defRPr sz="3100" kern="1200">
          <a:solidFill>
            <a:schemeClr val="tx1"/>
          </a:solidFill>
          <a:latin typeface="+mn-lt"/>
          <a:ea typeface="+mn-ea"/>
          <a:cs typeface="+mn-cs"/>
        </a:defRPr>
      </a:lvl2pPr>
      <a:lvl3pPr marL="1273175" indent="-254000" algn="l" defTabSz="1017588" rtl="0" fontAlgn="base">
        <a:spcBef>
          <a:spcPct val="20000"/>
        </a:spcBef>
        <a:spcAft>
          <a:spcPct val="0"/>
        </a:spcAft>
        <a:buFont typeface="Arial" pitchFamily="34" charset="0"/>
        <a:buChar char="•"/>
        <a:defRPr sz="2700" kern="1200">
          <a:solidFill>
            <a:schemeClr val="tx1"/>
          </a:solidFill>
          <a:latin typeface="+mn-lt"/>
          <a:ea typeface="+mn-ea"/>
          <a:cs typeface="+mn-cs"/>
        </a:defRPr>
      </a:lvl3pPr>
      <a:lvl4pPr marL="1782763" indent="-254000" algn="l" defTabSz="1017588" rtl="0" fontAlgn="base">
        <a:spcBef>
          <a:spcPct val="20000"/>
        </a:spcBef>
        <a:spcAft>
          <a:spcPct val="0"/>
        </a:spcAft>
        <a:buFont typeface="Arial" pitchFamily="34" charset="0"/>
        <a:buChar char="–"/>
        <a:defRPr sz="2200" kern="1200">
          <a:solidFill>
            <a:schemeClr val="tx1"/>
          </a:solidFill>
          <a:latin typeface="+mn-lt"/>
          <a:ea typeface="+mn-ea"/>
          <a:cs typeface="+mn-cs"/>
        </a:defRPr>
      </a:lvl4pPr>
      <a:lvl5pPr marL="2292350" indent="-254000" algn="l" defTabSz="1017588" rtl="0" fontAlgn="base">
        <a:spcBef>
          <a:spcPct val="20000"/>
        </a:spcBef>
        <a:spcAft>
          <a:spcPct val="0"/>
        </a:spcAft>
        <a:buFont typeface="Arial" pitchFamily="34" charset="0"/>
        <a:buChar char="»"/>
        <a:defRPr sz="2200" kern="1200">
          <a:solidFill>
            <a:schemeClr val="tx1"/>
          </a:solidFill>
          <a:latin typeface="+mn-lt"/>
          <a:ea typeface="+mn-ea"/>
          <a:cs typeface="+mn-cs"/>
        </a:defRPr>
      </a:lvl5pPr>
      <a:lvl6pPr marL="2801767"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180"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592"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004"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 Id="rId5" Type="http://schemas.openxmlformats.org/officeDocument/2006/relationships/image" Target="../media/image3.jpeg"/></Relationships>
</file>

<file path=ppt/slides/_rels/slide2.xml.rels><?xml version="1.0" encoding="UTF-8" standalone="yes"?>
<Relationships xmlns="http://schemas.openxmlformats.org/package/2006/relationships"><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e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3"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11.png"/><Relationship Id="rId5"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 name="Rounded Rectangle 44"/>
          <p:cNvSpPr/>
          <p:nvPr/>
        </p:nvSpPr>
        <p:spPr>
          <a:xfrm>
            <a:off x="5230369" y="292608"/>
            <a:ext cx="4645152" cy="4742688"/>
          </a:xfrm>
          <a:prstGeom prst="roundRect">
            <a:avLst>
              <a:gd name="adj" fmla="val 5725"/>
            </a:avLst>
          </a:prstGeom>
          <a:solidFill>
            <a:schemeClr val="accent4">
              <a:lumMod val="40000"/>
              <a:lumOff val="60000"/>
            </a:schemeClr>
          </a:solidFill>
          <a:ln>
            <a:solidFill>
              <a:schemeClr val="accent4">
                <a:lumMod val="40000"/>
                <a:lumOff val="60000"/>
              </a:schemeClr>
            </a:solidFill>
          </a:ln>
        </p:spPr>
        <p:style>
          <a:lnRef idx="1">
            <a:schemeClr val="accent5"/>
          </a:lnRef>
          <a:fillRef idx="3">
            <a:schemeClr val="accent5"/>
          </a:fillRef>
          <a:effectRef idx="2">
            <a:schemeClr val="accent5"/>
          </a:effectRef>
          <a:fontRef idx="minor">
            <a:schemeClr val="lt1"/>
          </a:fontRef>
        </p:style>
        <p:txBody>
          <a:bodyPr anchor="ctr"/>
          <a:lstStyle/>
          <a:p>
            <a:pPr defTabSz="914400">
              <a:defRPr/>
            </a:pPr>
            <a:r>
              <a:rPr lang="en-US" b="1" u="sng" dirty="0" smtClean="0">
                <a:solidFill>
                  <a:srgbClr val="000000"/>
                </a:solidFill>
                <a:latin typeface="Times New Roman" pitchFamily="18" charset="0"/>
                <a:cs typeface="Times New Roman" pitchFamily="18" charset="0"/>
              </a:rPr>
              <a:t>Heterosexual, Homosexual: </a:t>
            </a:r>
          </a:p>
          <a:p>
            <a:pPr defTabSz="914400">
              <a:defRPr/>
            </a:pPr>
            <a:r>
              <a:rPr lang="en-US" b="1" dirty="0" smtClean="0">
                <a:solidFill>
                  <a:srgbClr val="000000"/>
                </a:solidFill>
                <a:latin typeface="Times New Roman" pitchFamily="18" charset="0"/>
                <a:cs typeface="Times New Roman" pitchFamily="18" charset="0"/>
              </a:rPr>
              <a:t>   </a:t>
            </a:r>
            <a:r>
              <a:rPr lang="en-US" b="1" u="sng" dirty="0" smtClean="0">
                <a:solidFill>
                  <a:srgbClr val="000000"/>
                </a:solidFill>
                <a:latin typeface="Times New Roman" pitchFamily="18" charset="0"/>
                <a:cs typeface="Times New Roman" pitchFamily="18" charset="0"/>
              </a:rPr>
              <a:t>What Does the Bible Say</a:t>
            </a:r>
          </a:p>
          <a:p>
            <a:pPr defTabSz="914400">
              <a:defRPr/>
            </a:pPr>
            <a:r>
              <a:rPr lang="en-US" b="1" dirty="0" smtClean="0">
                <a:solidFill>
                  <a:srgbClr val="000000"/>
                </a:solidFill>
                <a:latin typeface="Times New Roman" pitchFamily="18" charset="0"/>
                <a:cs typeface="Times New Roman" pitchFamily="18" charset="0"/>
              </a:rPr>
              <a:t>         </a:t>
            </a:r>
            <a:r>
              <a:rPr lang="en-US" b="1" u="sng" dirty="0" smtClean="0">
                <a:solidFill>
                  <a:srgbClr val="000000"/>
                </a:solidFill>
                <a:latin typeface="Times New Roman" pitchFamily="18" charset="0"/>
                <a:cs typeface="Times New Roman" pitchFamily="18" charset="0"/>
              </a:rPr>
              <a:t>About Sexuality ?</a:t>
            </a:r>
          </a:p>
          <a:p>
            <a:pPr defTabSz="914400">
              <a:defRPr/>
            </a:pPr>
            <a:r>
              <a:rPr lang="en-US" sz="1200" dirty="0" smtClean="0">
                <a:solidFill>
                  <a:srgbClr val="000000"/>
                </a:solidFill>
                <a:latin typeface="Times New Roman" pitchFamily="18" charset="0"/>
                <a:cs typeface="Times New Roman" pitchFamily="18" charset="0"/>
              </a:rPr>
              <a:t>     </a:t>
            </a:r>
          </a:p>
          <a:p>
            <a:pPr defTabSz="914400">
              <a:defRPr/>
            </a:pPr>
            <a:r>
              <a:rPr lang="en-US" sz="1200" dirty="0" smtClean="0">
                <a:solidFill>
                  <a:srgbClr val="000000"/>
                </a:solidFill>
                <a:latin typeface="Times New Roman" pitchFamily="18" charset="0"/>
                <a:cs typeface="Times New Roman" pitchFamily="18" charset="0"/>
              </a:rPr>
              <a:t>     The Bible is an important source of belief and guidance for many people. Every person of faith reads the Bible through the lenses of  belief, tradition, reason, and experience. In studying the Bible, it’s important to consider original language, translation, and how words mean different things at various points in time and  in various cultural contexts. </a:t>
            </a:r>
          </a:p>
          <a:p>
            <a:pPr defTabSz="914400">
              <a:defRPr/>
            </a:pPr>
            <a:r>
              <a:rPr lang="en-US" sz="1200" dirty="0" smtClean="0">
                <a:solidFill>
                  <a:srgbClr val="000000"/>
                </a:solidFill>
                <a:latin typeface="Times New Roman" pitchFamily="18" charset="0"/>
                <a:cs typeface="Times New Roman" pitchFamily="18" charset="0"/>
              </a:rPr>
              <a:t>     An informed faith considers the insights of history and science and  the traditions of worship, doctrine, and service. The Bible teaches about God’s saving love and how it is reflected in God’s relationship to people and peoples’ relationships to one another. </a:t>
            </a:r>
          </a:p>
          <a:p>
            <a:pPr defTabSz="914400">
              <a:defRPr/>
            </a:pPr>
            <a:r>
              <a:rPr lang="en-US" sz="1200" dirty="0" smtClean="0">
                <a:solidFill>
                  <a:srgbClr val="000000"/>
                </a:solidFill>
                <a:latin typeface="Times New Roman" pitchFamily="18" charset="0"/>
                <a:cs typeface="Times New Roman" pitchFamily="18" charset="0"/>
              </a:rPr>
              <a:t>     There are very few verses in the Bible that mention sexuality; there are even fewer  that refer to what we today would call homosexuality. The word “homosexual” didn’t exist until the 20</a:t>
            </a:r>
            <a:r>
              <a:rPr lang="en-US" sz="1200" baseline="30000" dirty="0" smtClean="0">
                <a:solidFill>
                  <a:srgbClr val="000000"/>
                </a:solidFill>
                <a:latin typeface="Times New Roman" pitchFamily="18" charset="0"/>
                <a:cs typeface="Times New Roman" pitchFamily="18" charset="0"/>
              </a:rPr>
              <a:t>th</a:t>
            </a:r>
            <a:r>
              <a:rPr lang="en-US" sz="1200" dirty="0" smtClean="0">
                <a:solidFill>
                  <a:srgbClr val="000000"/>
                </a:solidFill>
                <a:latin typeface="Times New Roman" pitchFamily="18" charset="0"/>
                <a:cs typeface="Times New Roman" pitchFamily="18" charset="0"/>
              </a:rPr>
              <a:t> century. There are six passages that mention same sex sexual relations . </a:t>
            </a:r>
          </a:p>
          <a:p>
            <a:pPr defTabSz="914400">
              <a:defRPr/>
            </a:pPr>
            <a:r>
              <a:rPr lang="en-US" sz="1200" dirty="0" smtClean="0">
                <a:solidFill>
                  <a:srgbClr val="000000"/>
                </a:solidFill>
                <a:latin typeface="Times New Roman" pitchFamily="18" charset="0"/>
                <a:cs typeface="Times New Roman" pitchFamily="18" charset="0"/>
              </a:rPr>
              <a:t>     We are a group of men and women from various religious traditions. Some of us are straight; some are gay; all are Christian.</a:t>
            </a:r>
            <a:r>
              <a:rPr lang="en-US" sz="1200" dirty="0" smtClean="0">
                <a:solidFill>
                  <a:schemeClr val="tx1"/>
                </a:solidFill>
                <a:latin typeface="Times New Roman" pitchFamily="18" charset="0"/>
                <a:cs typeface="Times New Roman" pitchFamily="18" charset="0"/>
              </a:rPr>
              <a:t> </a:t>
            </a:r>
            <a:r>
              <a:rPr lang="en-US" sz="1200" dirty="0" smtClean="0">
                <a:solidFill>
                  <a:srgbClr val="000000"/>
                </a:solidFill>
                <a:latin typeface="Times New Roman" pitchFamily="18" charset="0"/>
                <a:cs typeface="Times New Roman" pitchFamily="18" charset="0"/>
              </a:rPr>
              <a:t>Our goal was a fair and objective look at the six Bible passages that are cited in the discussion and debate about homosexuality. </a:t>
            </a:r>
            <a:r>
              <a:rPr lang="en-US" sz="1200" dirty="0" smtClean="0">
                <a:solidFill>
                  <a:schemeClr val="tx1"/>
                </a:solidFill>
                <a:latin typeface="Times New Roman" pitchFamily="18" charset="0"/>
                <a:cs typeface="Times New Roman" pitchFamily="18" charset="0"/>
              </a:rPr>
              <a:t>This is what we found . </a:t>
            </a:r>
            <a:endParaRPr lang="en-US" sz="1000" dirty="0">
              <a:solidFill>
                <a:srgbClr val="000000"/>
              </a:solidFill>
              <a:latin typeface="Times New Roman" pitchFamily="18" charset="0"/>
              <a:cs typeface="Times New Roman" pitchFamily="18" charset="0"/>
            </a:endParaRPr>
          </a:p>
        </p:txBody>
      </p:sp>
      <p:pic>
        <p:nvPicPr>
          <p:cNvPr id="49" name="Picture 48" descr="2008 cover.jpg"/>
          <p:cNvPicPr>
            <a:picLocks noChangeAspect="1"/>
          </p:cNvPicPr>
          <p:nvPr/>
        </p:nvPicPr>
        <p:blipFill>
          <a:blip r:embed="rId3" cstate="print"/>
          <a:stretch>
            <a:fillRect/>
          </a:stretch>
        </p:blipFill>
        <p:spPr>
          <a:xfrm>
            <a:off x="303412" y="6002158"/>
            <a:ext cx="2037883" cy="1623938"/>
          </a:xfrm>
          <a:prstGeom prst="roundRect">
            <a:avLst>
              <a:gd name="adj" fmla="val 8594"/>
            </a:avLst>
          </a:prstGeom>
          <a:solidFill>
            <a:srgbClr val="FFFFFF">
              <a:shade val="85000"/>
            </a:srgbClr>
          </a:solidFill>
          <a:ln>
            <a:noFill/>
          </a:ln>
          <a:effectLst/>
        </p:spPr>
      </p:pic>
      <p:sp>
        <p:nvSpPr>
          <p:cNvPr id="76" name="Rounded Rectangle 4"/>
          <p:cNvSpPr/>
          <p:nvPr/>
        </p:nvSpPr>
        <p:spPr bwMode="auto">
          <a:xfrm>
            <a:off x="6827520" y="5318261"/>
            <a:ext cx="2987040" cy="1994392"/>
          </a:xfrm>
          <a:prstGeom prst="rect">
            <a:avLst/>
          </a:prstGeom>
          <a:solidFill>
            <a:srgbClr val="FFC000"/>
          </a:solidFill>
          <a:ln>
            <a:solidFill>
              <a:srgbClr val="000000"/>
            </a:solidFill>
          </a:ln>
        </p:spPr>
        <p:style>
          <a:lnRef idx="0">
            <a:scrgbClr r="0" g="0" b="0"/>
          </a:lnRef>
          <a:fillRef idx="0">
            <a:scrgbClr r="0" g="0" b="0"/>
          </a:fillRef>
          <a:effectRef idx="0">
            <a:scrgbClr r="0" g="0" b="0"/>
          </a:effectRef>
          <a:fontRef idx="minor">
            <a:schemeClr val="lt1"/>
          </a:fontRef>
        </p:style>
        <p:txBody>
          <a:bodyPr wrap="square" lIns="177419" tIns="0" rIns="177419" bIns="0" spcCol="1270" anchor="ctr">
            <a:spAutoFit/>
          </a:bodyPr>
          <a:lstStyle/>
          <a:p>
            <a:pPr lvl="0" defTabSz="622300" fontAlgn="auto">
              <a:lnSpc>
                <a:spcPct val="90000"/>
              </a:lnSpc>
              <a:spcAft>
                <a:spcPct val="35000"/>
              </a:spcAft>
              <a:defRPr/>
            </a:pPr>
            <a:r>
              <a:rPr lang="en-US" sz="1200" b="1" dirty="0" smtClean="0">
                <a:solidFill>
                  <a:schemeClr val="tx1"/>
                </a:solidFill>
                <a:latin typeface="Times New Roman" pitchFamily="18" charset="0"/>
                <a:cs typeface="Times New Roman" pitchFamily="18" charset="0"/>
              </a:rPr>
              <a:t>Biblical Hebrew </a:t>
            </a:r>
            <a:r>
              <a:rPr lang="en-US" sz="1200" dirty="0" smtClean="0">
                <a:solidFill>
                  <a:schemeClr val="tx1"/>
                </a:solidFill>
                <a:latin typeface="Times New Roman" pitchFamily="18" charset="0"/>
                <a:cs typeface="Times New Roman" pitchFamily="18" charset="0"/>
              </a:rPr>
              <a:t>is a concrete language.  It does not and cannot use abstract words Its words are rooted in what can be seen, heard,  tasted, smelled, or touched.  Biblical Hebrew doesn’t say, “I’m sad”,   because ‘sad’ is an abstract idea.  Instead, when we read the English word, ‘sad’, the Biblical Hebrew means something more like, ‘downcast’, literally “eyes pointing down”. Think about it: when you’re sad, you often look down, both literally and figuratively. </a:t>
            </a:r>
            <a:endParaRPr lang="en-US" sz="1200" b="1" dirty="0">
              <a:latin typeface="Papyrus" pitchFamily="66" charset="0"/>
            </a:endParaRPr>
          </a:p>
        </p:txBody>
      </p:sp>
      <p:sp>
        <p:nvSpPr>
          <p:cNvPr id="48" name="Rectangle 47"/>
          <p:cNvSpPr/>
          <p:nvPr/>
        </p:nvSpPr>
        <p:spPr>
          <a:xfrm>
            <a:off x="2292096" y="6315456"/>
            <a:ext cx="2589012" cy="760208"/>
          </a:xfrm>
          <a:prstGeom prst="rect">
            <a:avLst/>
          </a:prstGeom>
        </p:spPr>
        <p:txBody>
          <a:bodyPr wrap="square">
            <a:spAutoFit/>
          </a:bodyPr>
          <a:lstStyle/>
          <a:p>
            <a:pPr algn="ctr" defTabSz="400050" latinLnBrk="1">
              <a:lnSpc>
                <a:spcPct val="90000"/>
              </a:lnSpc>
              <a:spcAft>
                <a:spcPts val="0"/>
              </a:spcAft>
            </a:pPr>
            <a:r>
              <a:rPr lang="en-US" altLang="ko-KR" sz="1200" dirty="0" smtClean="0">
                <a:latin typeface="Times New Roman" pitchFamily="18" charset="0"/>
                <a:cs typeface="Times New Roman" pitchFamily="18" charset="0"/>
              </a:rPr>
              <a:t>More detailed information, including  denominational and religious positions on homosexuality, can be found </a:t>
            </a:r>
            <a:r>
              <a:rPr lang="en-US" altLang="ko-KR" sz="1200" dirty="0" smtClean="0">
                <a:latin typeface="Times New Roman" pitchFamily="18" charset="0"/>
                <a:cs typeface="Times New Roman" pitchFamily="18" charset="0"/>
              </a:rPr>
              <a:t>at</a:t>
            </a:r>
          </a:p>
          <a:p>
            <a:pPr algn="ctr" defTabSz="400050" latinLnBrk="1">
              <a:lnSpc>
                <a:spcPct val="90000"/>
              </a:lnSpc>
              <a:spcAft>
                <a:spcPts val="0"/>
              </a:spcAft>
            </a:pPr>
            <a:r>
              <a:rPr lang="en-US" altLang="ko-KR" sz="1200" dirty="0" err="1" smtClean="0">
                <a:solidFill>
                  <a:schemeClr val="tx2">
                    <a:lumMod val="75000"/>
                  </a:schemeClr>
                </a:solidFill>
                <a:latin typeface="Times New Roman" pitchFamily="18" charset="0"/>
                <a:cs typeface="Times New Roman" pitchFamily="18" charset="0"/>
              </a:rPr>
              <a:t>www</a:t>
            </a:r>
            <a:r>
              <a:rPr lang="en-US" altLang="ko-KR" sz="1200" dirty="0" err="1" smtClean="0">
                <a:solidFill>
                  <a:schemeClr val="tx2">
                    <a:lumMod val="75000"/>
                  </a:schemeClr>
                </a:solidFill>
                <a:latin typeface="Times New Roman" pitchFamily="18" charset="0"/>
                <a:cs typeface="Times New Roman" pitchFamily="18" charset="0"/>
              </a:rPr>
              <a:t>.churchofthegoodsamaritan.com</a:t>
            </a:r>
            <a:endParaRPr lang="ko-KR" altLang="en-US" sz="1200" dirty="0">
              <a:solidFill>
                <a:schemeClr val="tx2">
                  <a:lumMod val="75000"/>
                </a:schemeClr>
              </a:solidFill>
              <a:latin typeface="Times New Roman" pitchFamily="18" charset="0"/>
              <a:cs typeface="Times New Roman" pitchFamily="18" charset="0"/>
            </a:endParaRPr>
          </a:p>
        </p:txBody>
      </p:sp>
      <p:pic>
        <p:nvPicPr>
          <p:cNvPr id="56" name="Picture 2" descr="C:\Users\Kim &amp; Robin\AppData\Local\Microsoft\Windows\Temporary Internet Files\Content.IE5\OKP6O5EJ\peopleonly4.jpg"/>
          <p:cNvPicPr>
            <a:picLocks noChangeAspect="1" noChangeArrowheads="1"/>
          </p:cNvPicPr>
          <p:nvPr/>
        </p:nvPicPr>
        <p:blipFill>
          <a:blip r:embed="rId4" cstate="print"/>
          <a:srcRect/>
          <a:stretch>
            <a:fillRect/>
          </a:stretch>
        </p:blipFill>
        <p:spPr bwMode="auto">
          <a:xfrm>
            <a:off x="8625840" y="355237"/>
            <a:ext cx="963930" cy="1005840"/>
          </a:xfrm>
          <a:prstGeom prst="rect">
            <a:avLst/>
          </a:prstGeom>
          <a:noFill/>
        </p:spPr>
      </p:pic>
      <p:sp>
        <p:nvSpPr>
          <p:cNvPr id="61" name="TextBox 60"/>
          <p:cNvSpPr txBox="1"/>
          <p:nvPr/>
        </p:nvSpPr>
        <p:spPr>
          <a:xfrm>
            <a:off x="170688" y="158497"/>
            <a:ext cx="4693920" cy="5766815"/>
          </a:xfrm>
          <a:prstGeom prst="rect">
            <a:avLst/>
          </a:prstGeom>
          <a:solidFill>
            <a:schemeClr val="accent1">
              <a:lumMod val="60000"/>
              <a:lumOff val="40000"/>
            </a:schemeClr>
          </a:solidFill>
          <a:ln>
            <a:solidFill>
              <a:schemeClr val="accent1">
                <a:lumMod val="60000"/>
                <a:lumOff val="40000"/>
              </a:schemeClr>
            </a:solidFill>
          </a:ln>
        </p:spPr>
        <p:txBody>
          <a:bodyPr wrap="square" rtlCol="0">
            <a:spAutoFit/>
          </a:bodyPr>
          <a:lstStyle/>
          <a:p>
            <a:pPr algn="just"/>
            <a:r>
              <a:rPr lang="en-US" sz="1150" dirty="0" smtClean="0">
                <a:latin typeface="Times New Roman" pitchFamily="18" charset="0"/>
                <a:cs typeface="Times New Roman" pitchFamily="18" charset="0"/>
              </a:rPr>
              <a:t>     When asked which was the greatest commandment of the Law, Jesus replied, </a:t>
            </a:r>
            <a:r>
              <a:rPr lang="en-US" sz="1150" i="1" dirty="0" smtClean="0">
                <a:latin typeface="Times New Roman" pitchFamily="18" charset="0"/>
                <a:cs typeface="Times New Roman" pitchFamily="18" charset="0"/>
              </a:rPr>
              <a:t>“You must love the Lord you God with all your heart, with all your soul, and with all your mind.  This is the greatest and the first commandment.  The second resembles it: You must love your neighbor as yourself.  On these two commandments hang the whole Law, and the Prophets.”</a:t>
            </a:r>
            <a:r>
              <a:rPr lang="en-US" sz="1150" dirty="0" smtClean="0">
                <a:latin typeface="Times New Roman" pitchFamily="18" charset="0"/>
                <a:cs typeface="Times New Roman" pitchFamily="18" charset="0"/>
              </a:rPr>
              <a:t>(Matthew 22:37-40). We are called to love God and others as God has loved us. </a:t>
            </a:r>
            <a:r>
              <a:rPr lang="en-US" sz="1150" dirty="0" smtClean="0">
                <a:solidFill>
                  <a:srgbClr val="000000"/>
                </a:solidFill>
                <a:latin typeface="Times New Roman" pitchFamily="18" charset="0"/>
                <a:cs typeface="Times New Roman" pitchFamily="18" charset="0"/>
              </a:rPr>
              <a:t>Our belief and experience lead us to affirm that God creates and loves all persons. </a:t>
            </a:r>
            <a:endParaRPr lang="en-US" sz="1150" dirty="0" smtClean="0">
              <a:latin typeface="Times New Roman" pitchFamily="18" charset="0"/>
              <a:cs typeface="Times New Roman" pitchFamily="18" charset="0"/>
            </a:endParaRPr>
          </a:p>
          <a:p>
            <a:pPr lvl="0" algn="just"/>
            <a:r>
              <a:rPr lang="en-US" sz="1150" dirty="0" smtClean="0">
                <a:latin typeface="Times New Roman" pitchFamily="18" charset="0"/>
                <a:cs typeface="Times New Roman" pitchFamily="18" charset="0"/>
              </a:rPr>
              <a:t>     There are a few stories of personal love relationships in the Bible.  Song of Solomon describes the romantic and erotic love between a man and a woman. The most notable text about love between two men is about David and Jonathan. The bond between them is first mentioned in 1 Samuel 18:1.</a:t>
            </a:r>
          </a:p>
          <a:p>
            <a:pPr lvl="0" algn="just"/>
            <a:r>
              <a:rPr lang="en-US" sz="1150" dirty="0" smtClean="0">
                <a:latin typeface="Times New Roman" pitchFamily="18" charset="0"/>
                <a:cs typeface="Times New Roman" pitchFamily="18" charset="0"/>
              </a:rPr>
              <a:t>     </a:t>
            </a:r>
            <a:r>
              <a:rPr lang="en-US" sz="1150" i="1" dirty="0" smtClean="0">
                <a:latin typeface="Times New Roman" pitchFamily="18" charset="0"/>
                <a:cs typeface="Times New Roman" pitchFamily="18" charset="0"/>
              </a:rPr>
              <a:t>When David had finished speaking to Saul, the soul of Jonathan </a:t>
            </a:r>
          </a:p>
          <a:p>
            <a:pPr lvl="0" algn="just"/>
            <a:r>
              <a:rPr lang="en-US" sz="1150" i="1" dirty="0" smtClean="0">
                <a:latin typeface="Times New Roman" pitchFamily="18" charset="0"/>
                <a:cs typeface="Times New Roman" pitchFamily="18" charset="0"/>
              </a:rPr>
              <a:t>     was bound to the soul of David, and Jonathan loved him as his own</a:t>
            </a:r>
          </a:p>
          <a:p>
            <a:pPr lvl="0" algn="just"/>
            <a:r>
              <a:rPr lang="en-US" sz="1150" i="1" dirty="0" smtClean="0">
                <a:latin typeface="Times New Roman" pitchFamily="18" charset="0"/>
                <a:cs typeface="Times New Roman" pitchFamily="18" charset="0"/>
              </a:rPr>
              <a:t>     soul…Jonathan stripped himself of the robe he was wearing, and gave</a:t>
            </a:r>
          </a:p>
          <a:p>
            <a:pPr lvl="0" algn="just"/>
            <a:r>
              <a:rPr lang="en-US" sz="1150" i="1" dirty="0" smtClean="0">
                <a:latin typeface="Times New Roman" pitchFamily="18" charset="0"/>
                <a:cs typeface="Times New Roman" pitchFamily="18" charset="0"/>
              </a:rPr>
              <a:t>     it to David, and his armor, and even his  sword and his bow and his belt.</a:t>
            </a:r>
          </a:p>
          <a:p>
            <a:pPr lvl="0" algn="just"/>
            <a:r>
              <a:rPr lang="en-US" sz="1150" dirty="0" smtClean="0">
                <a:latin typeface="Times New Roman" pitchFamily="18" charset="0"/>
                <a:cs typeface="Times New Roman" pitchFamily="18" charset="0"/>
              </a:rPr>
              <a:t>The expensive and personal gifts that Jonathan gave David indicate a deep and intimate relationship. There is no stigma attached to this relationship. Throughout the Bible, David is held up as the greatest of Israel’s monarchs. The text does not say that they were physical lovers, but in David’s time, these are the kinds of gifts that one would bestow on a lover. King Saul, Jonathan’s father, fell from favor with the people as David became more popular. The last time David and Jonathan saw each other, Jonathan warned David that Saul meant to do him harm. Their parting clearly was painful.</a:t>
            </a:r>
          </a:p>
          <a:p>
            <a:pPr lvl="0" algn="just"/>
            <a:r>
              <a:rPr lang="en-US" sz="1150" dirty="0" smtClean="0">
                <a:latin typeface="Times New Roman" pitchFamily="18" charset="0"/>
                <a:cs typeface="Times New Roman" pitchFamily="18" charset="0"/>
              </a:rPr>
              <a:t>    </a:t>
            </a:r>
            <a:r>
              <a:rPr lang="en-US" sz="1150" i="1" dirty="0" smtClean="0">
                <a:latin typeface="Times New Roman" pitchFamily="18" charset="0"/>
                <a:cs typeface="Times New Roman" pitchFamily="18" charset="0"/>
              </a:rPr>
              <a:t>David rose from beside the stone heap and prostrated himself with his</a:t>
            </a:r>
          </a:p>
          <a:p>
            <a:pPr lvl="0"/>
            <a:r>
              <a:rPr lang="en-US" sz="1150" i="1" dirty="0" smtClean="0">
                <a:latin typeface="Times New Roman" pitchFamily="18" charset="0"/>
                <a:cs typeface="Times New Roman" pitchFamily="18" charset="0"/>
              </a:rPr>
              <a:t>    face to the ground. He bowed three times, and they kissed each other</a:t>
            </a:r>
          </a:p>
          <a:p>
            <a:pPr lvl="0"/>
            <a:r>
              <a:rPr lang="en-US" sz="1150" i="1" dirty="0" smtClean="0">
                <a:latin typeface="Times New Roman" pitchFamily="18" charset="0"/>
                <a:cs typeface="Times New Roman" pitchFamily="18" charset="0"/>
              </a:rPr>
              <a:t>    and wept with each other; David wept the more. </a:t>
            </a:r>
            <a:r>
              <a:rPr lang="en-US" sz="1150" dirty="0" smtClean="0">
                <a:latin typeface="Times New Roman" pitchFamily="18" charset="0"/>
                <a:cs typeface="Times New Roman" pitchFamily="18" charset="0"/>
              </a:rPr>
              <a:t>(1 Samuel 20:41)</a:t>
            </a:r>
          </a:p>
          <a:p>
            <a:pPr lvl="0"/>
            <a:r>
              <a:rPr lang="en-US" sz="1150" dirty="0" smtClean="0">
                <a:latin typeface="Times New Roman" pitchFamily="18" charset="0"/>
                <a:cs typeface="Times New Roman" pitchFamily="18" charset="0"/>
              </a:rPr>
              <a:t>Upon their deaths in battle against the</a:t>
            </a:r>
            <a:r>
              <a:rPr lang="en-US" sz="1150" dirty="0" smtClean="0">
                <a:latin typeface="Times New Roman" pitchFamily="18" charset="0"/>
                <a:cs typeface="Times New Roman" pitchFamily="18" charset="0"/>
              </a:rPr>
              <a:t> Philistines, </a:t>
            </a:r>
            <a:r>
              <a:rPr lang="en-US" sz="1150" dirty="0" smtClean="0">
                <a:latin typeface="Times New Roman" pitchFamily="18" charset="0"/>
                <a:cs typeface="Times New Roman" pitchFamily="18" charset="0"/>
              </a:rPr>
              <a:t>David mourned both Saul and Jonathan. The lament honors Saul as king and grieves Jonathan as a deeply beloved companion in 2 Samuel 1:26.</a:t>
            </a:r>
          </a:p>
          <a:p>
            <a:pPr lvl="0"/>
            <a:r>
              <a:rPr lang="en-US" sz="1150" dirty="0" smtClean="0">
                <a:latin typeface="Times New Roman" pitchFamily="18" charset="0"/>
                <a:cs typeface="Times New Roman" pitchFamily="18" charset="0"/>
              </a:rPr>
              <a:t>    </a:t>
            </a:r>
            <a:r>
              <a:rPr lang="en-US" sz="1150" i="1" dirty="0" smtClean="0">
                <a:latin typeface="Times New Roman" pitchFamily="18" charset="0"/>
                <a:cs typeface="Times New Roman" pitchFamily="18" charset="0"/>
              </a:rPr>
              <a:t>I am distressed for you, my brother Jonathan; greatly beloved were</a:t>
            </a:r>
          </a:p>
          <a:p>
            <a:pPr lvl="0"/>
            <a:r>
              <a:rPr lang="en-US" sz="1150" i="1" dirty="0" smtClean="0">
                <a:latin typeface="Times New Roman" pitchFamily="18" charset="0"/>
                <a:cs typeface="Times New Roman" pitchFamily="18" charset="0"/>
              </a:rPr>
              <a:t>    you to me. Your love to me was wonderful, passing the love of women.</a:t>
            </a:r>
          </a:p>
        </p:txBody>
      </p:sp>
      <p:pic>
        <p:nvPicPr>
          <p:cNvPr id="14" name="Picture 13" descr="PICT0019.jpg"/>
          <p:cNvPicPr>
            <a:picLocks noChangeAspect="1"/>
          </p:cNvPicPr>
          <p:nvPr/>
        </p:nvPicPr>
        <p:blipFill>
          <a:blip r:embed="rId5" cstate="print"/>
          <a:srcRect t="11647"/>
          <a:stretch>
            <a:fillRect/>
          </a:stretch>
        </p:blipFill>
        <p:spPr>
          <a:xfrm>
            <a:off x="5401056" y="5449825"/>
            <a:ext cx="1255776" cy="17556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97"/>
          <p:cNvGrpSpPr/>
          <p:nvPr/>
        </p:nvGrpSpPr>
        <p:grpSpPr>
          <a:xfrm>
            <a:off x="5108448" y="4011168"/>
            <a:ext cx="4791456" cy="2396098"/>
            <a:chOff x="4937760" y="2844202"/>
            <a:chExt cx="4791456" cy="2396098"/>
          </a:xfrm>
        </p:grpSpPr>
        <p:grpSp>
          <p:nvGrpSpPr>
            <p:cNvPr id="3" name="Group 94"/>
            <p:cNvGrpSpPr/>
            <p:nvPr/>
          </p:nvGrpSpPr>
          <p:grpSpPr>
            <a:xfrm>
              <a:off x="4937760" y="2844202"/>
              <a:ext cx="4791456" cy="1176898"/>
              <a:chOff x="4937760" y="2577502"/>
              <a:chExt cx="4791456" cy="1176898"/>
            </a:xfrm>
          </p:grpSpPr>
          <p:sp>
            <p:nvSpPr>
              <p:cNvPr id="77" name="AutoShape 33"/>
              <p:cNvSpPr>
                <a:spLocks noChangeArrowheads="1"/>
              </p:cNvSpPr>
              <p:nvPr/>
            </p:nvSpPr>
            <p:spPr bwMode="gray">
              <a:xfrm>
                <a:off x="5803392" y="2577502"/>
                <a:ext cx="3925824" cy="1060705"/>
              </a:xfrm>
              <a:prstGeom prst="roundRect">
                <a:avLst>
                  <a:gd name="adj" fmla="val 10889"/>
                </a:avLst>
              </a:prstGeom>
              <a:ln>
                <a:headEnd/>
                <a:tailEn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lIns="101882" tIns="50941" rIns="101882" bIns="50941" anchor="ctr"/>
              <a:lstStyle/>
              <a:p>
                <a:pPr algn="r" defTabSz="1018824" eaLnBrk="0" fontAlgn="auto" hangingPunct="0">
                  <a:spcBef>
                    <a:spcPts val="0"/>
                  </a:spcBef>
                  <a:spcAft>
                    <a:spcPts val="0"/>
                  </a:spcAft>
                  <a:defRPr/>
                </a:pPr>
                <a:r>
                  <a:rPr lang="en-US" b="1" dirty="0">
                    <a:solidFill>
                      <a:srgbClr val="000000"/>
                    </a:solidFill>
                  </a:rPr>
                  <a:t>                 </a:t>
                </a:r>
                <a:endParaRPr lang="en-US" dirty="0">
                  <a:solidFill>
                    <a:srgbClr val="000000"/>
                  </a:solidFill>
                </a:endParaRPr>
              </a:p>
            </p:txBody>
          </p:sp>
          <p:sp>
            <p:nvSpPr>
              <p:cNvPr id="78" name="AutoShape 34"/>
              <p:cNvSpPr>
                <a:spLocks noChangeArrowheads="1"/>
              </p:cNvSpPr>
              <p:nvPr/>
            </p:nvSpPr>
            <p:spPr bwMode="gray">
              <a:xfrm>
                <a:off x="4937760" y="2601887"/>
                <a:ext cx="804672" cy="707136"/>
              </a:xfrm>
              <a:prstGeom prst="roundRect">
                <a:avLst>
                  <a:gd name="adj" fmla="val 11921"/>
                </a:avLst>
              </a:prstGeom>
              <a:solidFill>
                <a:schemeClr val="tx2">
                  <a:lumMod val="60000"/>
                  <a:lumOff val="40000"/>
                </a:schemeClr>
              </a:solidFill>
              <a:ln cmpd="thickThi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lIns="101882" tIns="50941" rIns="101882" bIns="50941" anchor="ctr"/>
              <a:lstStyle/>
              <a:p>
                <a:pPr algn="ctr" defTabSz="1018824" fontAlgn="auto">
                  <a:spcBef>
                    <a:spcPts val="0"/>
                  </a:spcBef>
                  <a:spcAft>
                    <a:spcPts val="0"/>
                  </a:spcAft>
                  <a:defRPr/>
                </a:pPr>
                <a:r>
                  <a:rPr lang="en-US" sz="1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Matthew </a:t>
                </a:r>
                <a:br>
                  <a:rPr lang="en-US" sz="1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n-US" sz="1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10:14-15</a:t>
                </a:r>
              </a:p>
            </p:txBody>
          </p:sp>
          <p:sp>
            <p:nvSpPr>
              <p:cNvPr id="79" name="Rectangle 78"/>
              <p:cNvSpPr/>
              <p:nvPr/>
            </p:nvSpPr>
            <p:spPr bwMode="auto">
              <a:xfrm>
                <a:off x="5791200" y="2589694"/>
                <a:ext cx="3925824" cy="1164706"/>
              </a:xfrm>
              <a:prstGeom prst="rect">
                <a:avLst/>
              </a:prstGeom>
              <a:ln cmpd="thickThin">
                <a:noFill/>
              </a:ln>
            </p:spPr>
            <p:txBody>
              <a:bodyPr wrap="square" lIns="101882" tIns="50941" rIns="101882" bIns="50941">
                <a:spAutoFit/>
              </a:bodyPr>
              <a:lstStyle/>
              <a:p>
                <a:pPr defTabSz="1018824" eaLnBrk="0" fontAlgn="auto" hangingPunct="0">
                  <a:spcBef>
                    <a:spcPts val="0"/>
                  </a:spcBef>
                  <a:spcAft>
                    <a:spcPts val="0"/>
                  </a:spcAft>
                  <a:defRPr/>
                </a:pPr>
                <a:r>
                  <a:rPr lang="en-US" sz="900" b="1" u="sng" dirty="0">
                    <a:solidFill>
                      <a:schemeClr val="tx2">
                        <a:lumMod val="75000"/>
                      </a:schemeClr>
                    </a:solidFill>
                    <a:latin typeface="Times New Roman" pitchFamily="18" charset="0"/>
                    <a:cs typeface="Times New Roman" pitchFamily="18" charset="0"/>
                  </a:rPr>
                  <a:t>New International Version 1973, 1978, 1984 </a:t>
                </a:r>
              </a:p>
              <a:p>
                <a:pPr defTabSz="1018824" eaLnBrk="0" fontAlgn="auto" hangingPunct="0">
                  <a:spcBef>
                    <a:spcPts val="0"/>
                  </a:spcBef>
                  <a:spcAft>
                    <a:spcPts val="0"/>
                  </a:spcAft>
                  <a:defRPr/>
                </a:pPr>
                <a:r>
                  <a:rPr lang="en-US" sz="1200" dirty="0">
                    <a:solidFill>
                      <a:srgbClr val="000000"/>
                    </a:solidFill>
                    <a:latin typeface="Times New Roman" pitchFamily="18" charset="0"/>
                    <a:cs typeface="Times New Roman" pitchFamily="18" charset="0"/>
                  </a:rPr>
                  <a:t>If anyone will not welcome you or listen to your words, </a:t>
                </a:r>
                <a:r>
                  <a:rPr lang="en-US" sz="1200" dirty="0" smtClean="0">
                    <a:solidFill>
                      <a:srgbClr val="000000"/>
                    </a:solidFill>
                    <a:latin typeface="Times New Roman" pitchFamily="18" charset="0"/>
                    <a:cs typeface="Times New Roman" pitchFamily="18" charset="0"/>
                  </a:rPr>
                  <a:t> shake </a:t>
                </a:r>
                <a:r>
                  <a:rPr lang="en-US" sz="1200" dirty="0">
                    <a:solidFill>
                      <a:srgbClr val="000000"/>
                    </a:solidFill>
                    <a:latin typeface="Times New Roman" pitchFamily="18" charset="0"/>
                    <a:cs typeface="Times New Roman" pitchFamily="18" charset="0"/>
                  </a:rPr>
                  <a:t>the dust off your feet when you leave that home or town.  I tell you the truth, it will be more bearable for Sodom and Gomorrah on the day of judgment than for that town.</a:t>
                </a:r>
              </a:p>
            </p:txBody>
          </p:sp>
        </p:grpSp>
        <p:sp>
          <p:nvSpPr>
            <p:cNvPr id="80" name="AutoShape 33"/>
            <p:cNvSpPr>
              <a:spLocks noChangeArrowheads="1"/>
            </p:cNvSpPr>
            <p:nvPr/>
          </p:nvSpPr>
          <p:spPr bwMode="gray">
            <a:xfrm>
              <a:off x="5852160" y="4087786"/>
              <a:ext cx="3828288" cy="1097280"/>
            </a:xfrm>
            <a:prstGeom prst="roundRect">
              <a:avLst>
                <a:gd name="adj" fmla="val 10889"/>
              </a:avLst>
            </a:prstGeom>
            <a:ln>
              <a:headEnd/>
              <a:tailEnd/>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101882" tIns="50941" rIns="101882" bIns="50941" anchor="ctr"/>
            <a:lstStyle/>
            <a:p>
              <a:pPr algn="r" defTabSz="1018824" eaLnBrk="0" fontAlgn="auto" hangingPunct="0">
                <a:spcBef>
                  <a:spcPts val="0"/>
                </a:spcBef>
                <a:spcAft>
                  <a:spcPts val="0"/>
                </a:spcAft>
                <a:defRPr/>
              </a:pPr>
              <a:endParaRPr lang="en-US" dirty="0">
                <a:solidFill>
                  <a:srgbClr val="000000"/>
                </a:solidFill>
              </a:endParaRPr>
            </a:p>
          </p:txBody>
        </p:sp>
        <p:sp>
          <p:nvSpPr>
            <p:cNvPr id="81" name="Rectangle 80"/>
            <p:cNvSpPr/>
            <p:nvPr/>
          </p:nvSpPr>
          <p:spPr bwMode="auto">
            <a:xfrm>
              <a:off x="5900928" y="4075594"/>
              <a:ext cx="3816095" cy="1164706"/>
            </a:xfrm>
            <a:prstGeom prst="rect">
              <a:avLst/>
            </a:prstGeom>
            <a:ln cmpd="tri">
              <a:noFill/>
            </a:ln>
          </p:spPr>
          <p:txBody>
            <a:bodyPr wrap="square" lIns="101882" tIns="50941" rIns="101882" bIns="50941">
              <a:spAutoFit/>
            </a:bodyPr>
            <a:lstStyle/>
            <a:p>
              <a:pPr defTabSz="1018824" eaLnBrk="0" fontAlgn="auto" hangingPunct="0">
                <a:spcBef>
                  <a:spcPts val="0"/>
                </a:spcBef>
                <a:spcAft>
                  <a:spcPts val="0"/>
                </a:spcAft>
                <a:defRPr/>
              </a:pPr>
              <a:r>
                <a:rPr lang="en-US" sz="900" b="1" u="sng" dirty="0">
                  <a:solidFill>
                    <a:schemeClr val="tx2">
                      <a:lumMod val="75000"/>
                    </a:schemeClr>
                  </a:solidFill>
                  <a:latin typeface="Times New Roman" pitchFamily="18" charset="0"/>
                  <a:cs typeface="Times New Roman" pitchFamily="18" charset="0"/>
                </a:rPr>
                <a:t>New International Version 1973, 1978, </a:t>
              </a:r>
              <a:r>
                <a:rPr lang="en-US" sz="900" b="1" u="sng" dirty="0" smtClean="0">
                  <a:solidFill>
                    <a:schemeClr val="tx2">
                      <a:lumMod val="75000"/>
                    </a:schemeClr>
                  </a:solidFill>
                  <a:latin typeface="Times New Roman" pitchFamily="18" charset="0"/>
                  <a:cs typeface="Times New Roman" pitchFamily="18" charset="0"/>
                </a:rPr>
                <a:t>1984 </a:t>
              </a:r>
              <a:r>
                <a:rPr lang="en-US" sz="900" dirty="0" smtClean="0">
                  <a:latin typeface="Times New Roman" pitchFamily="18" charset="0"/>
                  <a:cs typeface="Times New Roman" pitchFamily="18" charset="0"/>
                </a:rPr>
                <a:t> </a:t>
              </a:r>
            </a:p>
            <a:p>
              <a:pPr defTabSz="1018824" eaLnBrk="0" fontAlgn="auto" hangingPunct="0">
                <a:spcBef>
                  <a:spcPts val="0"/>
                </a:spcBef>
                <a:spcAft>
                  <a:spcPts val="0"/>
                </a:spcAft>
                <a:defRPr/>
              </a:pPr>
              <a:r>
                <a:rPr lang="en-US" sz="1200" dirty="0" smtClean="0">
                  <a:latin typeface="Times New Roman" pitchFamily="18" charset="0"/>
                  <a:cs typeface="Times New Roman" pitchFamily="18" charset="0"/>
                </a:rPr>
                <a:t>When </a:t>
              </a:r>
              <a:r>
                <a:rPr lang="en-US" sz="1200" dirty="0">
                  <a:latin typeface="Times New Roman" pitchFamily="18" charset="0"/>
                  <a:cs typeface="Times New Roman" pitchFamily="18" charset="0"/>
                </a:rPr>
                <a:t>you enter a town and are not welcomed, go into its streets and say, </a:t>
              </a:r>
              <a:r>
                <a:rPr lang="en-US" sz="1200" dirty="0" smtClean="0">
                  <a:latin typeface="Times New Roman" pitchFamily="18" charset="0"/>
                  <a:cs typeface="Times New Roman" pitchFamily="18" charset="0"/>
                </a:rPr>
                <a:t>‘Even </a:t>
              </a:r>
              <a:r>
                <a:rPr lang="en-US" sz="1200" dirty="0">
                  <a:latin typeface="Times New Roman" pitchFamily="18" charset="0"/>
                  <a:cs typeface="Times New Roman" pitchFamily="18" charset="0"/>
                </a:rPr>
                <a:t>the dust of your town that sticks to our feet we wipe off against you.  Yet be sure of this: The kingdom of God is </a:t>
              </a:r>
              <a:r>
                <a:rPr lang="en-US" sz="1200" dirty="0" smtClean="0">
                  <a:latin typeface="Times New Roman" pitchFamily="18" charset="0"/>
                  <a:cs typeface="Times New Roman" pitchFamily="18" charset="0"/>
                </a:rPr>
                <a:t>near’.  </a:t>
              </a:r>
              <a:r>
                <a:rPr lang="en-US" sz="1200" dirty="0">
                  <a:latin typeface="Times New Roman" pitchFamily="18" charset="0"/>
                  <a:cs typeface="Times New Roman" pitchFamily="18" charset="0"/>
                </a:rPr>
                <a:t>I tell you, it will be more bearable on that day for Sodom than for  that town.</a:t>
              </a:r>
            </a:p>
          </p:txBody>
        </p:sp>
        <p:sp>
          <p:nvSpPr>
            <p:cNvPr id="82" name="AutoShape 34"/>
            <p:cNvSpPr>
              <a:spLocks noChangeArrowheads="1"/>
            </p:cNvSpPr>
            <p:nvPr/>
          </p:nvSpPr>
          <p:spPr bwMode="gray">
            <a:xfrm>
              <a:off x="4962145" y="4112170"/>
              <a:ext cx="816864" cy="646176"/>
            </a:xfrm>
            <a:prstGeom prst="roundRect">
              <a:avLst>
                <a:gd name="adj" fmla="val 11921"/>
              </a:avLst>
            </a:prstGeom>
            <a:solidFill>
              <a:schemeClr val="accent3">
                <a:lumMod val="75000"/>
              </a:schemeClr>
            </a:solidFill>
            <a:ln>
              <a:solidFill>
                <a:schemeClr val="accent3">
                  <a:lumMod val="75000"/>
                </a:schemeClr>
              </a:solidFill>
              <a:headEnd/>
              <a:tailEnd/>
            </a:ln>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wrap="none" lIns="101882" tIns="50941" rIns="101882" bIns="50941" anchor="ctr"/>
            <a:lstStyle/>
            <a:p>
              <a:pPr algn="ctr" defTabSz="1018824" fontAlgn="auto">
                <a:spcBef>
                  <a:spcPts val="0"/>
                </a:spcBef>
                <a:spcAft>
                  <a:spcPts val="0"/>
                </a:spcAft>
                <a:defRPr/>
              </a:pPr>
              <a:r>
                <a:rPr lang="en-US" sz="1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Luke </a:t>
              </a:r>
              <a:endParaRPr lang="en-US" sz="1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algn="ctr" defTabSz="1018824" fontAlgn="auto">
                <a:spcBef>
                  <a:spcPts val="0"/>
                </a:spcBef>
                <a:spcAft>
                  <a:spcPts val="0"/>
                </a:spcAft>
                <a:defRPr/>
              </a:pPr>
              <a:r>
                <a:rPr lang="en-US" sz="1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10:10-12</a:t>
              </a:r>
              <a:endParaRPr lang="en-US" sz="1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grpSp>
        <p:nvGrpSpPr>
          <p:cNvPr id="4" name="Group 66"/>
          <p:cNvGrpSpPr/>
          <p:nvPr/>
        </p:nvGrpSpPr>
        <p:grpSpPr>
          <a:xfrm>
            <a:off x="0" y="0"/>
            <a:ext cx="4840225" cy="2584705"/>
            <a:chOff x="-60643" y="71249"/>
            <a:chExt cx="4840225" cy="2613381"/>
          </a:xfrm>
        </p:grpSpPr>
        <p:grpSp>
          <p:nvGrpSpPr>
            <p:cNvPr id="5" name="Group 39"/>
            <p:cNvGrpSpPr>
              <a:grpSpLocks/>
            </p:cNvGrpSpPr>
            <p:nvPr/>
          </p:nvGrpSpPr>
          <p:grpSpPr bwMode="auto">
            <a:xfrm>
              <a:off x="-60643" y="71250"/>
              <a:ext cx="4791458" cy="2613380"/>
              <a:chOff x="-60369" y="56830"/>
              <a:chExt cx="4791030" cy="2612960"/>
            </a:xfrm>
          </p:grpSpPr>
          <p:sp>
            <p:nvSpPr>
              <p:cNvPr id="39" name="Rounded Rectangle 38"/>
              <p:cNvSpPr/>
              <p:nvPr/>
            </p:nvSpPr>
            <p:spPr>
              <a:xfrm>
                <a:off x="122495" y="2028876"/>
                <a:ext cx="4595975" cy="640914"/>
              </a:xfrm>
              <a:prstGeom prst="roundRect">
                <a:avLst/>
              </a:prstGeom>
              <a:ln/>
            </p:spPr>
            <p:style>
              <a:lnRef idx="1">
                <a:schemeClr val="accent4"/>
              </a:lnRef>
              <a:fillRef idx="3">
                <a:schemeClr val="accent4"/>
              </a:fillRef>
              <a:effectRef idx="2">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38" name="Rounded Rectangle 37"/>
              <p:cNvSpPr/>
              <p:nvPr/>
            </p:nvSpPr>
            <p:spPr>
              <a:xfrm>
                <a:off x="146876" y="1288023"/>
                <a:ext cx="4571592" cy="703875"/>
              </a:xfrm>
              <a:prstGeom prst="roundRect">
                <a:avLst/>
              </a:prstGeom>
              <a:ln/>
            </p:spPr>
            <p:style>
              <a:lnRef idx="1">
                <a:schemeClr val="accent3"/>
              </a:lnRef>
              <a:fillRef idx="3">
                <a:schemeClr val="accent3"/>
              </a:fillRef>
              <a:effectRef idx="2">
                <a:schemeClr val="accent3"/>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37" name="Rounded Rectangle 36"/>
              <p:cNvSpPr/>
              <p:nvPr/>
            </p:nvSpPr>
            <p:spPr>
              <a:xfrm>
                <a:off x="122495" y="475889"/>
                <a:ext cx="4608166" cy="788818"/>
              </a:xfrm>
              <a:prstGeom prst="roundRect">
                <a:avLst/>
              </a:prstGeom>
              <a:solidFill>
                <a:srgbClr val="FFFF00"/>
              </a:solidFill>
              <a:ln>
                <a:solidFill>
                  <a:srgbClr val="FFFF00"/>
                </a:solidFill>
              </a:ln>
            </p:spPr>
            <p:style>
              <a:lnRef idx="1">
                <a:schemeClr val="accent2"/>
              </a:lnRef>
              <a:fillRef idx="3">
                <a:schemeClr val="accent2"/>
              </a:fillRef>
              <a:effectRef idx="2">
                <a:schemeClr val="accent2"/>
              </a:effectRef>
              <a:fontRef idx="minor">
                <a:schemeClr val="lt1"/>
              </a:fontRef>
            </p:style>
            <p:txBody>
              <a:bodyPr anchor="ctr"/>
              <a:lstStyle/>
              <a:p>
                <a:pPr algn="ctr" defTabSz="1018824" fontAlgn="auto">
                  <a:spcBef>
                    <a:spcPts val="0"/>
                  </a:spcBef>
                  <a:spcAft>
                    <a:spcPts val="0"/>
                  </a:spcAft>
                  <a:defRPr/>
                </a:pPr>
                <a:endParaRPr lang="en-US" dirty="0">
                  <a:solidFill>
                    <a:schemeClr val="accent2">
                      <a:lumMod val="40000"/>
                      <a:lumOff val="60000"/>
                    </a:schemeClr>
                  </a:solidFill>
                  <a:latin typeface="Times New Roman" pitchFamily="18" charset="0"/>
                  <a:cs typeface="Times New Roman" pitchFamily="18" charset="0"/>
                </a:endParaRPr>
              </a:p>
            </p:txBody>
          </p:sp>
          <p:sp>
            <p:nvSpPr>
              <p:cNvPr id="4165" name="TextBox 28"/>
              <p:cNvSpPr txBox="1">
                <a:spLocks noChangeArrowheads="1"/>
              </p:cNvSpPr>
              <p:nvPr/>
            </p:nvSpPr>
            <p:spPr bwMode="auto">
              <a:xfrm>
                <a:off x="1305013" y="56830"/>
                <a:ext cx="1333241" cy="311141"/>
              </a:xfrm>
              <a:prstGeom prst="rect">
                <a:avLst/>
              </a:prstGeom>
              <a:noFill/>
              <a:ln w="9525">
                <a:noFill/>
                <a:miter lim="800000"/>
                <a:headEnd/>
                <a:tailEnd/>
              </a:ln>
            </p:spPr>
            <p:txBody>
              <a:bodyPr wrap="square">
                <a:spAutoFit/>
              </a:bodyPr>
              <a:lstStyle/>
              <a:p>
                <a:pPr algn="ctr"/>
                <a:endParaRPr lang="en-US" sz="1400" dirty="0">
                  <a:latin typeface="Calibri" pitchFamily="34" charset="0"/>
                </a:endParaRPr>
              </a:p>
            </p:txBody>
          </p:sp>
          <p:sp>
            <p:nvSpPr>
              <p:cNvPr id="4163" name="TextBox 23"/>
              <p:cNvSpPr txBox="1">
                <a:spLocks noChangeArrowheads="1"/>
              </p:cNvSpPr>
              <p:nvPr/>
            </p:nvSpPr>
            <p:spPr bwMode="auto">
              <a:xfrm>
                <a:off x="-60369" y="1498888"/>
                <a:ext cx="603229" cy="311141"/>
              </a:xfrm>
              <a:prstGeom prst="rect">
                <a:avLst/>
              </a:prstGeom>
              <a:noFill/>
              <a:ln w="9525">
                <a:noFill/>
                <a:miter lim="800000"/>
                <a:headEnd/>
                <a:tailEnd/>
              </a:ln>
            </p:spPr>
            <p:txBody>
              <a:bodyPr wrap="square">
                <a:spAutoFit/>
              </a:bodyPr>
              <a:lstStyle/>
              <a:p>
                <a:pPr algn="ctr"/>
                <a:endParaRPr lang="en-US" sz="1400" dirty="0">
                  <a:latin typeface="Calibri" pitchFamily="34" charset="0"/>
                </a:endParaRPr>
              </a:p>
            </p:txBody>
          </p:sp>
          <p:sp>
            <p:nvSpPr>
              <p:cNvPr id="4161" name="TextBox 18"/>
              <p:cNvSpPr txBox="1">
                <a:spLocks noChangeArrowheads="1"/>
              </p:cNvSpPr>
              <p:nvPr/>
            </p:nvSpPr>
            <p:spPr bwMode="auto">
              <a:xfrm>
                <a:off x="-60369" y="2104756"/>
                <a:ext cx="646118" cy="373369"/>
              </a:xfrm>
              <a:prstGeom prst="rect">
                <a:avLst/>
              </a:prstGeom>
              <a:noFill/>
              <a:ln w="9525">
                <a:noFill/>
                <a:miter lim="800000"/>
                <a:headEnd/>
                <a:tailEnd/>
              </a:ln>
            </p:spPr>
            <p:txBody>
              <a:bodyPr wrap="square">
                <a:spAutoFit/>
              </a:bodyPr>
              <a:lstStyle/>
              <a:p>
                <a:pPr algn="ctr"/>
                <a:endParaRPr lang="en-US" sz="1800" dirty="0">
                  <a:latin typeface="Calibri" pitchFamily="34" charset="0"/>
                </a:endParaRPr>
              </a:p>
            </p:txBody>
          </p:sp>
        </p:grpSp>
        <p:sp>
          <p:nvSpPr>
            <p:cNvPr id="4099" name="Rectangle 40"/>
            <p:cNvSpPr>
              <a:spLocks noChangeArrowheads="1"/>
            </p:cNvSpPr>
            <p:nvPr/>
          </p:nvSpPr>
          <p:spPr bwMode="auto">
            <a:xfrm>
              <a:off x="171005" y="367104"/>
              <a:ext cx="4437888" cy="1159965"/>
            </a:xfrm>
            <a:prstGeom prst="rect">
              <a:avLst/>
            </a:prstGeom>
            <a:noFill/>
            <a:ln w="9525">
              <a:noFill/>
              <a:miter lim="800000"/>
              <a:headEnd/>
              <a:tailEnd/>
            </a:ln>
          </p:spPr>
          <p:txBody>
            <a:bodyPr wrap="square">
              <a:spAutoFit/>
            </a:bodyPr>
            <a:lstStyle/>
            <a:p>
              <a:pPr defTabSz="400050" latinLnBrk="1">
                <a:lnSpc>
                  <a:spcPct val="90000"/>
                </a:lnSpc>
                <a:spcAft>
                  <a:spcPct val="35000"/>
                </a:spcAft>
              </a:pPr>
              <a:r>
                <a:rPr lang="en-US" altLang="ko-KR" sz="900" b="1" dirty="0" smtClean="0">
                  <a:solidFill>
                    <a:schemeClr val="bg1"/>
                  </a:solidFill>
                  <a:latin typeface="Times New Roman" pitchFamily="18" charset="0"/>
                  <a:cs typeface="Times New Roman" pitchFamily="18" charset="0"/>
                </a:rPr>
                <a:t>  </a:t>
              </a:r>
            </a:p>
            <a:p>
              <a:pPr defTabSz="400050" latinLnBrk="1">
                <a:lnSpc>
                  <a:spcPct val="90000"/>
                </a:lnSpc>
                <a:spcAft>
                  <a:spcPct val="35000"/>
                </a:spcAft>
              </a:pPr>
              <a:r>
                <a:rPr lang="en-US" altLang="ko-KR" sz="900" b="1" dirty="0" smtClean="0">
                  <a:solidFill>
                    <a:schemeClr val="bg1"/>
                  </a:solidFill>
                  <a:latin typeface="Times New Roman" pitchFamily="18" charset="0"/>
                  <a:cs typeface="Times New Roman" pitchFamily="18" charset="0"/>
                </a:rPr>
                <a:t>  </a:t>
              </a:r>
              <a:r>
                <a:rPr lang="en-US" altLang="ko-KR" sz="1200" b="1" dirty="0" smtClean="0">
                  <a:latin typeface="Times New Roman" pitchFamily="18" charset="0"/>
                  <a:cs typeface="Times New Roman" pitchFamily="18" charset="0"/>
                </a:rPr>
                <a:t>King James Version 1611, 1769</a:t>
              </a:r>
              <a:endParaRPr lang="ko-KR" altLang="en-US" sz="1200" b="1" dirty="0" smtClean="0">
                <a:latin typeface="Times New Roman" pitchFamily="18" charset="0"/>
                <a:cs typeface="Times New Roman" pitchFamily="18" charset="0"/>
              </a:endParaRPr>
            </a:p>
            <a:p>
              <a:pPr marL="57150" lvl="1" indent="-57150" defTabSz="400050" latinLnBrk="1">
                <a:lnSpc>
                  <a:spcPct val="90000"/>
                </a:lnSpc>
                <a:spcAft>
                  <a:spcPct val="15000"/>
                </a:spcAft>
              </a:pPr>
              <a:r>
                <a:rPr lang="en-US" altLang="ko-KR" sz="1200" dirty="0" smtClean="0">
                  <a:latin typeface="Times New Roman" pitchFamily="18" charset="0"/>
                  <a:cs typeface="Times New Roman" pitchFamily="18" charset="0"/>
                </a:rPr>
                <a:t>  And they called unto Lot, and said unto him, Where [are] the men which came in  to thee this night ?  Bring them out unto us, that we may know them.</a:t>
              </a:r>
              <a:endParaRPr lang="ko-KR" altLang="en-US" sz="1200" dirty="0" smtClean="0">
                <a:latin typeface="Times New Roman" pitchFamily="18" charset="0"/>
                <a:cs typeface="Times New Roman" pitchFamily="18" charset="0"/>
              </a:endParaRPr>
            </a:p>
            <a:p>
              <a:pPr defTabSz="400050" latinLnBrk="1">
                <a:lnSpc>
                  <a:spcPct val="90000"/>
                </a:lnSpc>
                <a:spcAft>
                  <a:spcPct val="35000"/>
                </a:spcAft>
              </a:pPr>
              <a:r>
                <a:rPr lang="en-US" altLang="ko-KR" sz="900" b="1" dirty="0" smtClean="0">
                  <a:solidFill>
                    <a:schemeClr val="bg1"/>
                  </a:solidFill>
                  <a:latin typeface="Calibri" pitchFamily="34" charset="0"/>
                  <a:cs typeface="맑은 고딕"/>
                </a:rPr>
                <a:t>       </a:t>
              </a:r>
              <a:endParaRPr lang="ko-KR" altLang="en-US" sz="1200" dirty="0">
                <a:solidFill>
                  <a:schemeClr val="bg1"/>
                </a:solidFill>
                <a:latin typeface="Calibri" pitchFamily="34" charset="0"/>
                <a:cs typeface="맑은 고딕"/>
              </a:endParaRPr>
            </a:p>
          </p:txBody>
        </p:sp>
        <p:sp>
          <p:nvSpPr>
            <p:cNvPr id="4100" name="Rectangle 41"/>
            <p:cNvSpPr>
              <a:spLocks noChangeArrowheads="1"/>
            </p:cNvSpPr>
            <p:nvPr/>
          </p:nvSpPr>
          <p:spPr bwMode="auto">
            <a:xfrm>
              <a:off x="122238" y="1363602"/>
              <a:ext cx="4657344" cy="662837"/>
            </a:xfrm>
            <a:prstGeom prst="rect">
              <a:avLst/>
            </a:prstGeom>
            <a:noFill/>
            <a:ln w="9525">
              <a:noFill/>
              <a:miter lim="800000"/>
              <a:headEnd/>
              <a:tailEnd/>
            </a:ln>
          </p:spPr>
          <p:txBody>
            <a:bodyPr wrap="square">
              <a:spAutoFit/>
            </a:bodyPr>
            <a:lstStyle/>
            <a:p>
              <a:pPr defTabSz="400050" latinLnBrk="1">
                <a:lnSpc>
                  <a:spcPct val="90000"/>
                </a:lnSpc>
                <a:spcAft>
                  <a:spcPct val="35000"/>
                </a:spcAft>
              </a:pPr>
              <a:r>
                <a:rPr lang="en-US" altLang="ko-KR" sz="1200" b="1" dirty="0">
                  <a:latin typeface="Times New Roman" pitchFamily="18" charset="0"/>
                  <a:cs typeface="Times New Roman" pitchFamily="18" charset="0"/>
                </a:rPr>
                <a:t>New International Version 1973, 1978, 1984 </a:t>
              </a:r>
              <a:endParaRPr lang="en-US" altLang="ko-KR" sz="1200" b="1" dirty="0" smtClean="0">
                <a:latin typeface="Times New Roman" pitchFamily="18" charset="0"/>
                <a:cs typeface="Times New Roman" pitchFamily="18" charset="0"/>
              </a:endParaRPr>
            </a:p>
            <a:p>
              <a:pPr defTabSz="400050" latinLnBrk="1">
                <a:lnSpc>
                  <a:spcPct val="90000"/>
                </a:lnSpc>
                <a:spcAft>
                  <a:spcPct val="35000"/>
                </a:spcAft>
              </a:pPr>
              <a:r>
                <a:rPr lang="en-US" altLang="ko-KR" sz="1200" dirty="0" smtClean="0">
                  <a:latin typeface="Times New Roman" pitchFamily="18" charset="0"/>
                  <a:cs typeface="Times New Roman" pitchFamily="18" charset="0"/>
                </a:rPr>
                <a:t> </a:t>
              </a:r>
              <a:r>
                <a:rPr lang="en-US" altLang="ko-KR" sz="1200" dirty="0">
                  <a:latin typeface="Times New Roman" pitchFamily="18" charset="0"/>
                  <a:cs typeface="Times New Roman" pitchFamily="18" charset="0"/>
                </a:rPr>
                <a:t>They called to Lot, “Where are the men who came to you tonight?  Bring them out to us so that we can have sex with them.”</a:t>
              </a:r>
              <a:endParaRPr lang="ko-KR" altLang="en-US" sz="1200" dirty="0">
                <a:latin typeface="Times New Roman" pitchFamily="18" charset="0"/>
                <a:cs typeface="Times New Roman" pitchFamily="18" charset="0"/>
              </a:endParaRPr>
            </a:p>
          </p:txBody>
        </p:sp>
        <p:sp>
          <p:nvSpPr>
            <p:cNvPr id="4101" name="Rectangle 42"/>
            <p:cNvSpPr>
              <a:spLocks noChangeArrowheads="1"/>
            </p:cNvSpPr>
            <p:nvPr/>
          </p:nvSpPr>
          <p:spPr bwMode="auto">
            <a:xfrm>
              <a:off x="122237" y="1981975"/>
              <a:ext cx="4596384" cy="662837"/>
            </a:xfrm>
            <a:prstGeom prst="rect">
              <a:avLst/>
            </a:prstGeom>
            <a:solidFill>
              <a:schemeClr val="accent4">
                <a:lumMod val="60000"/>
                <a:lumOff val="40000"/>
              </a:schemeClr>
            </a:solidFill>
            <a:ln w="9525">
              <a:solidFill>
                <a:schemeClr val="accent4">
                  <a:lumMod val="60000"/>
                  <a:lumOff val="40000"/>
                </a:schemeClr>
              </a:solidFill>
              <a:miter lim="800000"/>
              <a:headEnd/>
              <a:tailEnd/>
            </a:ln>
          </p:spPr>
          <p:txBody>
            <a:bodyPr wrap="square">
              <a:spAutoFit/>
            </a:bodyPr>
            <a:lstStyle/>
            <a:p>
              <a:pPr defTabSz="400050" latinLnBrk="1">
                <a:lnSpc>
                  <a:spcPct val="90000"/>
                </a:lnSpc>
                <a:spcAft>
                  <a:spcPct val="35000"/>
                </a:spcAft>
              </a:pPr>
              <a:r>
                <a:rPr lang="en-US" altLang="ko-KR" sz="1200" b="1" dirty="0">
                  <a:latin typeface="Times New Roman" pitchFamily="18" charset="0"/>
                  <a:cs typeface="Times New Roman" pitchFamily="18" charset="0"/>
                </a:rPr>
                <a:t>The Jerusalem Bible</a:t>
              </a:r>
              <a:endParaRPr lang="ko-KR" altLang="en-US" sz="1200" b="1" dirty="0">
                <a:latin typeface="Times New Roman" pitchFamily="18" charset="0"/>
                <a:cs typeface="Times New Roman" pitchFamily="18" charset="0"/>
              </a:endParaRPr>
            </a:p>
            <a:p>
              <a:pPr marL="57150" lvl="1" indent="-57150" defTabSz="400050" latinLnBrk="1">
                <a:lnSpc>
                  <a:spcPct val="90000"/>
                </a:lnSpc>
                <a:spcAft>
                  <a:spcPct val="15000"/>
                </a:spcAft>
              </a:pPr>
              <a:r>
                <a:rPr lang="en-US" altLang="ko-KR" sz="1200" dirty="0">
                  <a:latin typeface="Times New Roman" pitchFamily="18" charset="0"/>
                  <a:cs typeface="Times New Roman" pitchFamily="18" charset="0"/>
                </a:rPr>
                <a:t>  Calling out to Lot they said, “Where are the men who came to you tonight?  Bring them out to us so that we may abuse them.”</a:t>
              </a:r>
              <a:endParaRPr lang="ko-KR" altLang="en-US" sz="1200" dirty="0">
                <a:latin typeface="Times New Roman" pitchFamily="18" charset="0"/>
                <a:cs typeface="Times New Roman" pitchFamily="18" charset="0"/>
              </a:endParaRPr>
            </a:p>
          </p:txBody>
        </p:sp>
        <p:sp>
          <p:nvSpPr>
            <p:cNvPr id="104" name="TextBox 103"/>
            <p:cNvSpPr txBox="1"/>
            <p:nvPr/>
          </p:nvSpPr>
          <p:spPr>
            <a:xfrm>
              <a:off x="366077" y="71249"/>
              <a:ext cx="3767328" cy="466787"/>
            </a:xfrm>
            <a:prstGeom prst="rect">
              <a:avLst/>
            </a:prstGeom>
            <a:noFill/>
          </p:spPr>
          <p:txBody>
            <a:bodyPr wrap="square">
              <a:spAutoFit/>
            </a:bodyPr>
            <a:lstStyle/>
            <a:p>
              <a:pPr algn="ctr" defTabSz="1018824" fontAlgn="auto">
                <a:spcBef>
                  <a:spcPts val="0"/>
                </a:spcBef>
                <a:spcAft>
                  <a:spcPts val="0"/>
                </a:spcAft>
                <a:defRPr/>
              </a:pPr>
              <a:r>
                <a:rPr lang="en-US" sz="2400" b="1" dirty="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rPr>
                <a:t>Genesis </a:t>
              </a:r>
              <a:r>
                <a:rPr lang="en-US" sz="2400" b="1" dirty="0" smtClean="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rPr>
                <a:t>19:5</a:t>
              </a:r>
              <a:endParaRPr lang="en-US" sz="2400" b="1" dirty="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endParaRPr>
            </a:p>
          </p:txBody>
        </p:sp>
      </p:grpSp>
      <p:sp>
        <p:nvSpPr>
          <p:cNvPr id="100" name="Rectangle 99"/>
          <p:cNvSpPr/>
          <p:nvPr/>
        </p:nvSpPr>
        <p:spPr bwMode="auto">
          <a:xfrm>
            <a:off x="5096256" y="0"/>
            <a:ext cx="4693920" cy="461665"/>
          </a:xfrm>
          <a:prstGeom prst="rect">
            <a:avLst/>
          </a:prstGeom>
          <a:noFill/>
          <a:ln>
            <a:noFill/>
          </a:ln>
        </p:spPr>
        <p:txBody>
          <a:bodyPr wrap="square">
            <a:spAutoFit/>
          </a:bodyPr>
          <a:lstStyle/>
          <a:p>
            <a:pPr algn="ctr" defTabSz="1018824" fontAlgn="auto">
              <a:spcBef>
                <a:spcPts val="0"/>
              </a:spcBef>
              <a:spcAft>
                <a:spcPts val="0"/>
              </a:spcAft>
              <a:defRPr/>
            </a:pPr>
            <a:r>
              <a:rPr lang="en-US" sz="2400" b="1" dirty="0" smtClean="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rPr>
              <a:t>Hebrew Text</a:t>
            </a:r>
            <a:endParaRPr lang="en-US" sz="2400" b="1" dirty="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endParaRPr>
          </a:p>
        </p:txBody>
      </p:sp>
      <p:grpSp>
        <p:nvGrpSpPr>
          <p:cNvPr id="11" name="Group 98"/>
          <p:cNvGrpSpPr/>
          <p:nvPr/>
        </p:nvGrpSpPr>
        <p:grpSpPr>
          <a:xfrm>
            <a:off x="5051604" y="2618777"/>
            <a:ext cx="4836108" cy="1709384"/>
            <a:chOff x="175773" y="2796859"/>
            <a:chExt cx="4742417" cy="1416289"/>
          </a:xfrm>
          <a:noFill/>
        </p:grpSpPr>
        <p:pic>
          <p:nvPicPr>
            <p:cNvPr id="122" name="Picture 121" descr="ARROW.jpg"/>
            <p:cNvPicPr>
              <a:picLocks noChangeAspect="1"/>
            </p:cNvPicPr>
            <p:nvPr/>
          </p:nvPicPr>
          <p:blipFill>
            <a:blip r:embed="rId3" cstate="print"/>
            <a:srcRect t="7389" r="13208" b="-7389"/>
            <a:stretch>
              <a:fillRect/>
            </a:stretch>
          </p:blipFill>
          <p:spPr>
            <a:xfrm>
              <a:off x="219559" y="2811485"/>
              <a:ext cx="4698631" cy="1218451"/>
            </a:xfrm>
            <a:prstGeom prst="rect">
              <a:avLst/>
            </a:prstGeom>
            <a:grpFill/>
          </p:spPr>
        </p:pic>
        <p:grpSp>
          <p:nvGrpSpPr>
            <p:cNvPr id="12" name="Group 139"/>
            <p:cNvGrpSpPr/>
            <p:nvPr/>
          </p:nvGrpSpPr>
          <p:grpSpPr>
            <a:xfrm>
              <a:off x="264562" y="2796859"/>
              <a:ext cx="4258630" cy="271504"/>
              <a:chOff x="24694" y="2643972"/>
              <a:chExt cx="4258630" cy="271504"/>
            </a:xfrm>
            <a:grpFill/>
          </p:grpSpPr>
          <p:sp>
            <p:nvSpPr>
              <p:cNvPr id="126" name="Rectangle 66"/>
              <p:cNvSpPr>
                <a:spLocks noChangeArrowheads="1"/>
              </p:cNvSpPr>
              <p:nvPr/>
            </p:nvSpPr>
            <p:spPr bwMode="auto">
              <a:xfrm>
                <a:off x="24694" y="2643972"/>
                <a:ext cx="1940689" cy="202646"/>
              </a:xfrm>
              <a:prstGeom prst="rect">
                <a:avLst/>
              </a:prstGeom>
              <a:grpFill/>
              <a:ln w="9525">
                <a:noFill/>
                <a:miter lim="800000"/>
                <a:headEnd/>
                <a:tailEnd/>
              </a:ln>
            </p:spPr>
            <p:txBody>
              <a:bodyPr>
                <a:spAutoFit/>
              </a:bodyPr>
              <a:lstStyle/>
              <a:p>
                <a:pPr algn="ctr" defTabSz="400050" latinLnBrk="1">
                  <a:lnSpc>
                    <a:spcPct val="90000"/>
                  </a:lnSpc>
                  <a:spcAft>
                    <a:spcPct val="35000"/>
                  </a:spcAft>
                </a:pPr>
                <a:r>
                  <a:rPr lang="en-US" altLang="ko-KR" sz="1200" b="1" u="sng" dirty="0" smtClean="0">
                    <a:latin typeface="Times New Roman" pitchFamily="18" charset="0"/>
                    <a:cs typeface="Times New Roman" pitchFamily="18" charset="0"/>
                  </a:rPr>
                  <a:t>Exclusive Interpretation</a:t>
                </a:r>
                <a:endParaRPr lang="ko-KR" altLang="en-US" sz="1200" b="1" u="sng" dirty="0">
                  <a:latin typeface="Times New Roman" pitchFamily="18" charset="0"/>
                  <a:cs typeface="Times New Roman" pitchFamily="18" charset="0"/>
                </a:endParaRPr>
              </a:p>
            </p:txBody>
          </p:sp>
          <p:sp>
            <p:nvSpPr>
              <p:cNvPr id="127" name="Rectangle 67"/>
              <p:cNvSpPr>
                <a:spLocks noChangeArrowheads="1"/>
              </p:cNvSpPr>
              <p:nvPr/>
            </p:nvSpPr>
            <p:spPr bwMode="auto">
              <a:xfrm>
                <a:off x="2342635" y="2712830"/>
                <a:ext cx="1940689" cy="202646"/>
              </a:xfrm>
              <a:prstGeom prst="rect">
                <a:avLst/>
              </a:prstGeom>
              <a:grpFill/>
              <a:ln w="9525">
                <a:noFill/>
                <a:miter lim="800000"/>
                <a:headEnd/>
                <a:tailEnd/>
              </a:ln>
            </p:spPr>
            <p:txBody>
              <a:bodyPr wrap="square">
                <a:spAutoFit/>
              </a:bodyPr>
              <a:lstStyle/>
              <a:p>
                <a:pPr algn="ctr" defTabSz="400050" latinLnBrk="1">
                  <a:lnSpc>
                    <a:spcPct val="90000"/>
                  </a:lnSpc>
                  <a:spcAft>
                    <a:spcPct val="35000"/>
                  </a:spcAft>
                </a:pPr>
                <a:r>
                  <a:rPr lang="en-US" altLang="ko-KR" sz="1200" b="1" u="sng" dirty="0" smtClean="0">
                    <a:latin typeface="Times New Roman" pitchFamily="18" charset="0"/>
                    <a:cs typeface="Times New Roman" pitchFamily="18" charset="0"/>
                  </a:rPr>
                  <a:t>Inclusive Interpretation</a:t>
                </a:r>
                <a:endParaRPr lang="ko-KR" altLang="en-US" sz="1200" b="1" u="sng" dirty="0">
                  <a:latin typeface="Times New Roman" pitchFamily="18" charset="0"/>
                  <a:cs typeface="Times New Roman" pitchFamily="18" charset="0"/>
                </a:endParaRPr>
              </a:p>
            </p:txBody>
          </p:sp>
        </p:grpSp>
        <p:sp>
          <p:nvSpPr>
            <p:cNvPr id="124" name="Text Box 6"/>
            <p:cNvSpPr txBox="1">
              <a:spLocks noChangeArrowheads="1"/>
            </p:cNvSpPr>
            <p:nvPr/>
          </p:nvSpPr>
          <p:spPr bwMode="auto">
            <a:xfrm>
              <a:off x="175773" y="3490191"/>
              <a:ext cx="1771401" cy="650356"/>
            </a:xfrm>
            <a:prstGeom prst="rect">
              <a:avLst/>
            </a:prstGeom>
            <a:grpFill/>
            <a:ln w="9525" algn="in">
              <a:noFill/>
              <a:miter lim="800000"/>
              <a:headEnd/>
              <a:tailEnd/>
            </a:ln>
          </p:spPr>
          <p:txBody>
            <a:bodyPr lIns="36576" tIns="36576" rIns="36576" bIns="36576"/>
            <a:lstStyle/>
            <a:p>
              <a:pPr algn="ctr" defTabSz="914400"/>
              <a:endParaRPr lang="en-US" sz="900" dirty="0"/>
            </a:p>
          </p:txBody>
        </p:sp>
        <p:sp>
          <p:nvSpPr>
            <p:cNvPr id="125" name="Text Box 5"/>
            <p:cNvSpPr txBox="1">
              <a:spLocks noChangeArrowheads="1"/>
            </p:cNvSpPr>
            <p:nvPr/>
          </p:nvSpPr>
          <p:spPr bwMode="auto">
            <a:xfrm>
              <a:off x="2205669" y="3718726"/>
              <a:ext cx="1942827" cy="494422"/>
            </a:xfrm>
            <a:prstGeom prst="rect">
              <a:avLst/>
            </a:prstGeom>
            <a:grpFill/>
            <a:ln w="9525" algn="in">
              <a:noFill/>
              <a:miter lim="800000"/>
              <a:headEnd/>
              <a:tailEnd/>
            </a:ln>
          </p:spPr>
          <p:txBody>
            <a:bodyPr lIns="36576" tIns="36576" rIns="36576" bIns="36576"/>
            <a:lstStyle/>
            <a:p>
              <a:pPr algn="ctr" defTabSz="914400"/>
              <a:endParaRPr lang="en-US" sz="900" dirty="0"/>
            </a:p>
          </p:txBody>
        </p:sp>
        <p:sp>
          <p:nvSpPr>
            <p:cNvPr id="4132" name="Text Box 6"/>
            <p:cNvSpPr txBox="1">
              <a:spLocks noChangeArrowheads="1"/>
            </p:cNvSpPr>
            <p:nvPr/>
          </p:nvSpPr>
          <p:spPr bwMode="auto">
            <a:xfrm>
              <a:off x="325728" y="2989953"/>
              <a:ext cx="1771401" cy="1098995"/>
            </a:xfrm>
            <a:prstGeom prst="rect">
              <a:avLst/>
            </a:prstGeom>
            <a:grpFill/>
            <a:ln w="9525" algn="in">
              <a:noFill/>
              <a:miter lim="800000"/>
              <a:headEnd/>
              <a:tailEnd/>
            </a:ln>
          </p:spPr>
          <p:txBody>
            <a:bodyPr lIns="36576" tIns="0" rIns="36576" bIns="36576"/>
            <a:lstStyle/>
            <a:p>
              <a:pPr algn="ctr" defTabSz="914400"/>
              <a:r>
                <a:rPr lang="en-US" sz="1200" dirty="0" smtClean="0">
                  <a:latin typeface="Times New Roman" pitchFamily="18" charset="0"/>
                  <a:cs typeface="Times New Roman" pitchFamily="18" charset="0"/>
                </a:rPr>
                <a:t>Some people </a:t>
              </a:r>
              <a:r>
                <a:rPr lang="en-US" sz="1200" dirty="0">
                  <a:latin typeface="Times New Roman" pitchFamily="18" charset="0"/>
                  <a:cs typeface="Times New Roman" pitchFamily="18" charset="0"/>
                </a:rPr>
                <a:t>have </a:t>
              </a:r>
              <a:r>
                <a:rPr lang="en-US" sz="1200" dirty="0" smtClean="0">
                  <a:latin typeface="Times New Roman" pitchFamily="18" charset="0"/>
                  <a:cs typeface="Times New Roman" pitchFamily="18" charset="0"/>
                </a:rPr>
                <a:t>interpreted </a:t>
              </a:r>
              <a:r>
                <a:rPr lang="en-US" sz="1200" dirty="0">
                  <a:latin typeface="Times New Roman" pitchFamily="18" charset="0"/>
                  <a:cs typeface="Times New Roman" pitchFamily="18" charset="0"/>
                </a:rPr>
                <a:t>this scripture </a:t>
              </a:r>
              <a:r>
                <a:rPr lang="en-US" sz="1200" dirty="0" smtClean="0">
                  <a:latin typeface="Times New Roman" pitchFamily="18" charset="0"/>
                  <a:cs typeface="Times New Roman" pitchFamily="18" charset="0"/>
                </a:rPr>
                <a:t>as God destroying </a:t>
              </a:r>
              <a:r>
                <a:rPr lang="en-US" sz="1200" dirty="0">
                  <a:latin typeface="Times New Roman" pitchFamily="18" charset="0"/>
                  <a:cs typeface="Times New Roman" pitchFamily="18" charset="0"/>
                </a:rPr>
                <a:t>Sodom because </a:t>
              </a:r>
              <a:r>
                <a:rPr lang="en-US" sz="1200" dirty="0" smtClean="0">
                  <a:latin typeface="Times New Roman" pitchFamily="18" charset="0"/>
                  <a:cs typeface="Times New Roman" pitchFamily="18" charset="0"/>
                </a:rPr>
                <a:t>of  </a:t>
              </a:r>
              <a:r>
                <a:rPr lang="en-US" sz="1200" dirty="0">
                  <a:latin typeface="Times New Roman" pitchFamily="18" charset="0"/>
                  <a:cs typeface="Times New Roman" pitchFamily="18" charset="0"/>
                </a:rPr>
                <a:t>homosexual acts.</a:t>
              </a:r>
            </a:p>
          </p:txBody>
        </p:sp>
        <p:sp>
          <p:nvSpPr>
            <p:cNvPr id="4127" name="TextBox 83"/>
            <p:cNvSpPr txBox="1">
              <a:spLocks noChangeArrowheads="1"/>
            </p:cNvSpPr>
            <p:nvPr/>
          </p:nvSpPr>
          <p:spPr bwMode="auto">
            <a:xfrm>
              <a:off x="2264001" y="3467776"/>
              <a:ext cx="2642233" cy="361868"/>
            </a:xfrm>
            <a:prstGeom prst="rect">
              <a:avLst/>
            </a:prstGeom>
            <a:grpFill/>
            <a:ln w="9525">
              <a:noFill/>
              <a:miter lim="800000"/>
              <a:headEnd/>
              <a:tailEnd/>
            </a:ln>
          </p:spPr>
          <p:txBody>
            <a:bodyPr wrap="square">
              <a:spAutoFit/>
            </a:bodyPr>
            <a:lstStyle/>
            <a:p>
              <a:pPr algn="ctr"/>
              <a:r>
                <a:rPr lang="en-US" sz="1200" dirty="0">
                  <a:latin typeface="Calibri" pitchFamily="34" charset="0"/>
                </a:rPr>
                <a:t>This was implied by </a:t>
              </a:r>
              <a:r>
                <a:rPr lang="en-US" sz="1200" dirty="0" smtClean="0">
                  <a:latin typeface="Calibri" pitchFamily="34" charset="0"/>
                </a:rPr>
                <a:t>Jesus</a:t>
              </a:r>
              <a:br>
                <a:rPr lang="en-US" sz="1200" dirty="0" smtClean="0">
                  <a:latin typeface="Calibri" pitchFamily="34" charset="0"/>
                </a:rPr>
              </a:br>
              <a:r>
                <a:rPr lang="en-US" sz="1200" dirty="0" smtClean="0">
                  <a:latin typeface="Calibri" pitchFamily="34" charset="0"/>
                </a:rPr>
                <a:t> </a:t>
              </a:r>
              <a:r>
                <a:rPr lang="en-US" sz="1200" dirty="0">
                  <a:latin typeface="Calibri" pitchFamily="34" charset="0"/>
                </a:rPr>
                <a:t>in these verses:</a:t>
              </a:r>
            </a:p>
          </p:txBody>
        </p:sp>
      </p:grpSp>
      <p:grpSp>
        <p:nvGrpSpPr>
          <p:cNvPr id="13" name="Group 102"/>
          <p:cNvGrpSpPr/>
          <p:nvPr/>
        </p:nvGrpSpPr>
        <p:grpSpPr>
          <a:xfrm>
            <a:off x="5059680" y="5986272"/>
            <a:ext cx="4824547" cy="1633728"/>
            <a:chOff x="536473" y="6132647"/>
            <a:chExt cx="9661723" cy="1633728"/>
          </a:xfrm>
        </p:grpSpPr>
        <p:grpSp>
          <p:nvGrpSpPr>
            <p:cNvPr id="14" name="Group 100"/>
            <p:cNvGrpSpPr/>
            <p:nvPr/>
          </p:nvGrpSpPr>
          <p:grpSpPr>
            <a:xfrm>
              <a:off x="609715" y="6132647"/>
              <a:ext cx="2236336" cy="353568"/>
              <a:chOff x="1241004" y="4683380"/>
              <a:chExt cx="2236336" cy="353568"/>
            </a:xfrm>
          </p:grpSpPr>
          <p:grpSp>
            <p:nvGrpSpPr>
              <p:cNvPr id="15" name="Group 99"/>
              <p:cNvGrpSpPr>
                <a:grpSpLocks/>
              </p:cNvGrpSpPr>
              <p:nvPr/>
            </p:nvGrpSpPr>
            <p:grpSpPr bwMode="auto">
              <a:xfrm>
                <a:off x="1241004" y="4683380"/>
                <a:ext cx="341822" cy="353568"/>
                <a:chOff x="4921060" y="4722982"/>
                <a:chExt cx="341826" cy="475030"/>
              </a:xfrm>
            </p:grpSpPr>
            <p:sp>
              <p:nvSpPr>
                <p:cNvPr id="96" name="Rounded Rectangle 95"/>
                <p:cNvSpPr/>
                <p:nvPr/>
              </p:nvSpPr>
              <p:spPr>
                <a:xfrm flipH="1">
                  <a:off x="5059356" y="4722982"/>
                  <a:ext cx="91559" cy="475030"/>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97" name="Rounded Rectangle 96"/>
                <p:cNvSpPr/>
                <p:nvPr/>
              </p:nvSpPr>
              <p:spPr>
                <a:xfrm>
                  <a:off x="4921060" y="4870405"/>
                  <a:ext cx="341826" cy="61425"/>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grpSp>
          <p:sp>
            <p:nvSpPr>
              <p:cNvPr id="93" name="Rectangle 92"/>
              <p:cNvSpPr/>
              <p:nvPr/>
            </p:nvSpPr>
            <p:spPr bwMode="auto">
              <a:xfrm>
                <a:off x="1289842" y="4707764"/>
                <a:ext cx="2187498" cy="276999"/>
              </a:xfrm>
              <a:prstGeom prst="rect">
                <a:avLst/>
              </a:prstGeom>
              <a:noFill/>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defTabSz="1018824" fontAlgn="auto">
                  <a:spcBef>
                    <a:spcPts val="0"/>
                  </a:spcBef>
                  <a:spcAft>
                    <a:spcPts val="0"/>
                  </a:spcAft>
                  <a:defRPr/>
                </a:pPr>
                <a:r>
                  <a:rPr lang="en-US" sz="1200" b="1" dirty="0">
                    <a:ln w="11430"/>
                    <a:solidFill>
                      <a:schemeClr val="accent6">
                        <a:lumMod val="50000"/>
                      </a:schemeClr>
                    </a:solidFill>
                    <a:effectLst>
                      <a:outerShdw blurRad="80000" dist="40000" dir="5040000" algn="tl">
                        <a:srgbClr val="000000">
                          <a:alpha val="30000"/>
                        </a:srgbClr>
                      </a:outerShdw>
                    </a:effectLst>
                    <a:latin typeface="Times New Roman" pitchFamily="18" charset="0"/>
                    <a:cs typeface="Times New Roman" pitchFamily="18" charset="0"/>
                  </a:rPr>
                  <a:t>Summary</a:t>
                </a:r>
              </a:p>
            </p:txBody>
          </p:sp>
        </p:grpSp>
        <p:sp>
          <p:nvSpPr>
            <p:cNvPr id="102" name="Rectangle 101"/>
            <p:cNvSpPr/>
            <p:nvPr/>
          </p:nvSpPr>
          <p:spPr>
            <a:xfrm>
              <a:off x="536473" y="6547175"/>
              <a:ext cx="9661723" cy="1219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1200" dirty="0" smtClean="0">
                  <a:latin typeface="Times New Roman" pitchFamily="18" charset="0"/>
                  <a:cs typeface="Times New Roman" pitchFamily="18" charset="0"/>
                </a:rPr>
                <a:t>The sin or evil of verses 5-9 is failure to observe the laws of hospitality and protection for the visitor. Failure to protect the vulnerable is a sign of Sodom’s general wickedness. The prophets and Jesus cite Sodom for its lack of hospitality and justice. No scripture referring to Sodom specifies a sexual act, though many interpreters today view this text as a threat of rape. Then just as today, rape was a crime, not part of a consensual relationship. </a:t>
              </a:r>
            </a:p>
            <a:p>
              <a:pPr algn="just"/>
              <a:endParaRPr lang="en-US" sz="900" dirty="0"/>
            </a:p>
          </p:txBody>
        </p:sp>
      </p:grpSp>
      <p:grpSp>
        <p:nvGrpSpPr>
          <p:cNvPr id="16" name="Group 104"/>
          <p:cNvGrpSpPr/>
          <p:nvPr/>
        </p:nvGrpSpPr>
        <p:grpSpPr>
          <a:xfrm>
            <a:off x="0" y="2401825"/>
            <a:ext cx="4828407" cy="4468048"/>
            <a:chOff x="-336133" y="4308577"/>
            <a:chExt cx="5067335" cy="3316252"/>
          </a:xfrm>
        </p:grpSpPr>
        <p:sp>
          <p:nvSpPr>
            <p:cNvPr id="106" name="Rectangle 105"/>
            <p:cNvSpPr/>
            <p:nvPr/>
          </p:nvSpPr>
          <p:spPr>
            <a:xfrm>
              <a:off x="892610" y="6697535"/>
              <a:ext cx="3838592" cy="52484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en-US" sz="1200" dirty="0" smtClean="0">
                  <a:latin typeface="Times New Roman" pitchFamily="18" charset="0"/>
                  <a:cs typeface="Times New Roman" pitchFamily="18" charset="0"/>
                </a:rPr>
                <a:t>Lot and his family defended their guests, showing hospitality, compassion and respect for them. The “men of Sodom” disregarded the laws regarding such things in favor of their own interests. </a:t>
              </a:r>
              <a:endParaRPr lang="en-US" sz="1200" dirty="0">
                <a:latin typeface="Times New Roman" pitchFamily="18" charset="0"/>
                <a:cs typeface="Times New Roman" pitchFamily="18" charset="0"/>
              </a:endParaRPr>
            </a:p>
          </p:txBody>
        </p:sp>
        <p:sp>
          <p:nvSpPr>
            <p:cNvPr id="107" name="Rectangle 106"/>
            <p:cNvSpPr/>
            <p:nvPr/>
          </p:nvSpPr>
          <p:spPr>
            <a:xfrm>
              <a:off x="854224" y="4480509"/>
              <a:ext cx="3851388" cy="62438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just"/>
              <a:r>
                <a:rPr lang="en-US" sz="1200" dirty="0" smtClean="0">
                  <a:latin typeface="Times New Roman" pitchFamily="18" charset="0"/>
                  <a:cs typeface="Times New Roman" pitchFamily="18" charset="0"/>
                </a:rPr>
                <a:t>Traditionally, the first five books of the Bible were attributed to Moses, who lived around 1350 BC. While some scholars hold to that tradition, many others date this material from after David’s reign to the Restoration, about 950 to 550 BC.</a:t>
              </a:r>
              <a:endParaRPr lang="en-US" sz="1200" dirty="0">
                <a:latin typeface="Times New Roman" pitchFamily="18" charset="0"/>
                <a:cs typeface="Times New Roman" pitchFamily="18" charset="0"/>
              </a:endParaRPr>
            </a:p>
          </p:txBody>
        </p:sp>
        <p:sp>
          <p:nvSpPr>
            <p:cNvPr id="108" name="Rectangle 107"/>
            <p:cNvSpPr/>
            <p:nvPr/>
          </p:nvSpPr>
          <p:spPr>
            <a:xfrm>
              <a:off x="867019" y="6018853"/>
              <a:ext cx="3864183" cy="171933"/>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US" sz="1200" dirty="0" smtClean="0">
                  <a:latin typeface="Times New Roman" pitchFamily="18" charset="0"/>
                  <a:cs typeface="Times New Roman" pitchFamily="18" charset="0"/>
                </a:rPr>
                <a:t>Sodom, near the Dead Sea, in what is now Jordan.</a:t>
              </a:r>
              <a:endParaRPr lang="en-US" sz="1200" dirty="0">
                <a:latin typeface="Times New Roman" pitchFamily="18" charset="0"/>
                <a:cs typeface="Times New Roman" pitchFamily="18" charset="0"/>
              </a:endParaRPr>
            </a:p>
          </p:txBody>
        </p:sp>
        <p:grpSp>
          <p:nvGrpSpPr>
            <p:cNvPr id="17" name="Group 56"/>
            <p:cNvGrpSpPr/>
            <p:nvPr/>
          </p:nvGrpSpPr>
          <p:grpSpPr>
            <a:xfrm>
              <a:off x="-336133" y="4308577"/>
              <a:ext cx="1753350" cy="3316252"/>
              <a:chOff x="-336133" y="4308577"/>
              <a:chExt cx="1753350" cy="3316252"/>
            </a:xfrm>
          </p:grpSpPr>
          <p:sp>
            <p:nvSpPr>
              <p:cNvPr id="114" name="Oval 4"/>
              <p:cNvSpPr/>
              <p:nvPr/>
            </p:nvSpPr>
            <p:spPr bwMode="auto">
              <a:xfrm>
                <a:off x="668338" y="5060950"/>
                <a:ext cx="703262" cy="4953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900" dirty="0"/>
                  <a:t>what</a:t>
                </a:r>
              </a:p>
            </p:txBody>
          </p:sp>
          <p:sp>
            <p:nvSpPr>
              <p:cNvPr id="115" name="Oval 4"/>
              <p:cNvSpPr/>
              <p:nvPr/>
            </p:nvSpPr>
            <p:spPr bwMode="auto">
              <a:xfrm>
                <a:off x="322769" y="5837872"/>
                <a:ext cx="612775" cy="380205"/>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900" dirty="0"/>
                  <a:t>when</a:t>
                </a:r>
              </a:p>
            </p:txBody>
          </p:sp>
          <p:sp>
            <p:nvSpPr>
              <p:cNvPr id="116" name="Oval 4"/>
              <p:cNvSpPr/>
              <p:nvPr/>
            </p:nvSpPr>
            <p:spPr bwMode="auto">
              <a:xfrm>
                <a:off x="304025" y="6362719"/>
                <a:ext cx="511812" cy="271473"/>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000" dirty="0"/>
                  <a:t>where</a:t>
                </a:r>
              </a:p>
            </p:txBody>
          </p:sp>
          <p:sp>
            <p:nvSpPr>
              <p:cNvPr id="117" name="Rectangle 116"/>
              <p:cNvSpPr/>
              <p:nvPr/>
            </p:nvSpPr>
            <p:spPr bwMode="auto">
              <a:xfrm rot="16200000">
                <a:off x="-973649" y="4946093"/>
                <a:ext cx="2017948" cy="742915"/>
              </a:xfrm>
              <a:prstGeom prst="rect">
                <a:avLst/>
              </a:prstGeom>
              <a:noFill/>
            </p:spPr>
            <p:txBody>
              <a:bodyPr wrap="square">
                <a:spAutoFit/>
              </a:bodyPr>
              <a:lstStyle/>
              <a:p>
                <a:pPr algn="ctr" defTabSz="1018824" fontAlgn="auto">
                  <a:spcBef>
                    <a:spcPts val="0"/>
                  </a:spcBef>
                  <a:spcAft>
                    <a:spcPts val="0"/>
                  </a:spcAft>
                  <a:defRPr/>
                </a:pP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Influences</a:t>
                </a:r>
              </a:p>
            </p:txBody>
          </p:sp>
          <p:sp>
            <p:nvSpPr>
              <p:cNvPr id="118" name="Oval 6"/>
              <p:cNvSpPr/>
              <p:nvPr/>
            </p:nvSpPr>
            <p:spPr bwMode="auto">
              <a:xfrm>
                <a:off x="217518" y="6824223"/>
                <a:ext cx="568325" cy="190031"/>
              </a:xfrm>
              <a:prstGeom prst="ellipse">
                <a:avLst/>
              </a:prstGeom>
            </p:spPr>
            <p:style>
              <a:lnRef idx="1">
                <a:schemeClr val="accent2"/>
              </a:lnRef>
              <a:fillRef idx="3">
                <a:schemeClr val="accent2"/>
              </a:fillRef>
              <a:effectRef idx="2">
                <a:schemeClr val="accent2"/>
              </a:effectRef>
              <a:fontRef idx="minor">
                <a:schemeClr val="lt1"/>
              </a:fontRef>
            </p:style>
          </p:sp>
          <p:sp>
            <p:nvSpPr>
              <p:cNvPr id="120" name="Oval 4"/>
              <p:cNvSpPr/>
              <p:nvPr/>
            </p:nvSpPr>
            <p:spPr bwMode="auto">
              <a:xfrm>
                <a:off x="-297354" y="6208884"/>
                <a:ext cx="1592754" cy="1415945"/>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t>why</a:t>
                </a:r>
              </a:p>
            </p:txBody>
          </p:sp>
          <p:sp>
            <p:nvSpPr>
              <p:cNvPr id="121" name="Oval 6"/>
              <p:cNvSpPr/>
              <p:nvPr/>
            </p:nvSpPr>
            <p:spPr bwMode="auto">
              <a:xfrm>
                <a:off x="355207" y="6281276"/>
                <a:ext cx="422245" cy="235278"/>
              </a:xfrm>
              <a:prstGeom prst="ellipse">
                <a:avLst/>
              </a:prstGeom>
            </p:spPr>
            <p:style>
              <a:lnRef idx="1">
                <a:schemeClr val="accent6"/>
              </a:lnRef>
              <a:fillRef idx="3">
                <a:schemeClr val="accent6"/>
              </a:fillRef>
              <a:effectRef idx="2">
                <a:schemeClr val="accent6"/>
              </a:effectRef>
              <a:fontRef idx="minor">
                <a:schemeClr val="lt1"/>
              </a:fontRef>
            </p:style>
          </p:sp>
          <p:sp>
            <p:nvSpPr>
              <p:cNvPr id="129" name="Oval 6"/>
              <p:cNvSpPr/>
              <p:nvPr/>
            </p:nvSpPr>
            <p:spPr bwMode="auto">
              <a:xfrm>
                <a:off x="265639" y="5846921"/>
                <a:ext cx="536269" cy="208129"/>
              </a:xfrm>
              <a:prstGeom prst="ellipse">
                <a:avLst/>
              </a:prstGeom>
            </p:spPr>
            <p:style>
              <a:lnRef idx="1">
                <a:schemeClr val="accent1"/>
              </a:lnRef>
              <a:fillRef idx="3">
                <a:schemeClr val="accent1"/>
              </a:fillRef>
              <a:effectRef idx="2">
                <a:schemeClr val="accent1"/>
              </a:effectRef>
              <a:fontRef idx="minor">
                <a:schemeClr val="lt1"/>
              </a:fontRef>
            </p:style>
          </p:sp>
          <p:sp>
            <p:nvSpPr>
              <p:cNvPr id="130" name="Oval 6"/>
              <p:cNvSpPr/>
              <p:nvPr/>
            </p:nvSpPr>
            <p:spPr bwMode="auto">
              <a:xfrm>
                <a:off x="313626" y="5276828"/>
                <a:ext cx="476622" cy="135736"/>
              </a:xfrm>
              <a:prstGeom prst="ellipse">
                <a:avLst/>
              </a:prstGeom>
            </p:spPr>
            <p:style>
              <a:lnRef idx="1">
                <a:schemeClr val="accent4"/>
              </a:lnRef>
              <a:fillRef idx="3">
                <a:schemeClr val="accent4"/>
              </a:fillRef>
              <a:effectRef idx="2">
                <a:schemeClr val="accent4"/>
              </a:effectRef>
              <a:fontRef idx="minor">
                <a:schemeClr val="lt1"/>
              </a:fontRef>
            </p:style>
          </p:sp>
          <p:sp>
            <p:nvSpPr>
              <p:cNvPr id="131" name="Oval 6"/>
              <p:cNvSpPr/>
              <p:nvPr/>
            </p:nvSpPr>
            <p:spPr bwMode="auto">
              <a:xfrm>
                <a:off x="355207" y="4598147"/>
                <a:ext cx="475563" cy="208129"/>
              </a:xfrm>
              <a:prstGeom prst="ellipse">
                <a:avLst/>
              </a:prstGeom>
            </p:spPr>
            <p:style>
              <a:lnRef idx="1">
                <a:schemeClr val="accent3"/>
              </a:lnRef>
              <a:fillRef idx="3">
                <a:schemeClr val="accent3"/>
              </a:fillRef>
              <a:effectRef idx="2">
                <a:schemeClr val="accent3"/>
              </a:effectRef>
              <a:fontRef idx="minor">
                <a:schemeClr val="lt1"/>
              </a:fontRef>
            </p:style>
          </p:sp>
          <p:sp>
            <p:nvSpPr>
              <p:cNvPr id="132" name="Oval 4"/>
              <p:cNvSpPr/>
              <p:nvPr/>
            </p:nvSpPr>
            <p:spPr bwMode="auto">
              <a:xfrm>
                <a:off x="-131014" y="6055050"/>
                <a:ext cx="1416890" cy="742025"/>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t>when</a:t>
                </a:r>
              </a:p>
            </p:txBody>
          </p:sp>
          <p:sp>
            <p:nvSpPr>
              <p:cNvPr id="133" name="Oval 4"/>
              <p:cNvSpPr/>
              <p:nvPr/>
            </p:nvSpPr>
            <p:spPr bwMode="auto">
              <a:xfrm>
                <a:off x="-105424" y="5557351"/>
                <a:ext cx="1288938" cy="819461"/>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t>where</a:t>
                </a:r>
              </a:p>
            </p:txBody>
          </p:sp>
          <p:sp>
            <p:nvSpPr>
              <p:cNvPr id="134" name="Oval 4"/>
              <p:cNvSpPr/>
              <p:nvPr/>
            </p:nvSpPr>
            <p:spPr bwMode="auto">
              <a:xfrm>
                <a:off x="-297354" y="4724835"/>
                <a:ext cx="1714571" cy="1266871"/>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t>what</a:t>
                </a:r>
              </a:p>
            </p:txBody>
          </p:sp>
          <p:sp>
            <p:nvSpPr>
              <p:cNvPr id="135" name="Oval 4"/>
              <p:cNvSpPr/>
              <p:nvPr/>
            </p:nvSpPr>
            <p:spPr bwMode="auto">
              <a:xfrm>
                <a:off x="-118220" y="4371921"/>
                <a:ext cx="1398486" cy="64754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t>who</a:t>
                </a:r>
              </a:p>
            </p:txBody>
          </p:sp>
        </p:grpSp>
        <p:sp>
          <p:nvSpPr>
            <p:cNvPr id="110" name="Rectangle 109"/>
            <p:cNvSpPr/>
            <p:nvPr/>
          </p:nvSpPr>
          <p:spPr>
            <a:xfrm>
              <a:off x="867019" y="5141092"/>
              <a:ext cx="3851388" cy="84156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sz="1200" dirty="0" smtClean="0">
                  <a:latin typeface="Times New Roman" pitchFamily="18" charset="0"/>
                  <a:cs typeface="Times New Roman" pitchFamily="18" charset="0"/>
                </a:rPr>
                <a:t>A group of men from Sodom surrounded Lot’s house and demanded that his guests be sent out so they could “know them”. The text leading up to this indicates that Lot’s visitors are “angels”. The Hebrew ‘malak’ can be translated as angel or messenger. Lot offered to give the mob his daughters instead.</a:t>
              </a:r>
              <a:endParaRPr lang="en-US" sz="1200" dirty="0">
                <a:latin typeface="Times New Roman" pitchFamily="18" charset="0"/>
                <a:cs typeface="Times New Roman" pitchFamily="18" charset="0"/>
              </a:endParaRPr>
            </a:p>
          </p:txBody>
        </p:sp>
        <p:sp>
          <p:nvSpPr>
            <p:cNvPr id="111" name="Rectangle 110"/>
            <p:cNvSpPr/>
            <p:nvPr/>
          </p:nvSpPr>
          <p:spPr>
            <a:xfrm>
              <a:off x="879815" y="6236031"/>
              <a:ext cx="3851387" cy="434355"/>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n-US" sz="1200" dirty="0" smtClean="0">
                  <a:latin typeface="Times New Roman" pitchFamily="18" charset="0"/>
                  <a:cs typeface="Times New Roman" pitchFamily="18" charset="0"/>
                </a:rPr>
                <a:t>Probably the early Bronze Age, somewhere between 1800-2300 BC. There was a large earthquake in this area around 2350 BC.</a:t>
              </a:r>
              <a:endParaRPr lang="en-US" sz="1200" dirty="0">
                <a:latin typeface="Times New Roman" pitchFamily="18" charset="0"/>
                <a:cs typeface="Times New Roman" pitchFamily="18" charset="0"/>
              </a:endParaRPr>
            </a:p>
          </p:txBody>
        </p:sp>
      </p:grpSp>
      <p:sp>
        <p:nvSpPr>
          <p:cNvPr id="160" name="Text Box 5"/>
          <p:cNvSpPr txBox="1">
            <a:spLocks noChangeArrowheads="1"/>
          </p:cNvSpPr>
          <p:nvPr/>
        </p:nvSpPr>
        <p:spPr bwMode="auto">
          <a:xfrm>
            <a:off x="7132320" y="2901696"/>
            <a:ext cx="2645664" cy="621792"/>
          </a:xfrm>
          <a:prstGeom prst="rect">
            <a:avLst/>
          </a:prstGeom>
          <a:noFill/>
          <a:ln w="9525" algn="in">
            <a:noFill/>
            <a:miter lim="800000"/>
            <a:headEnd/>
            <a:tailEnd/>
          </a:ln>
        </p:spPr>
        <p:txBody>
          <a:bodyPr lIns="36576" tIns="36576" rIns="36576" bIns="36576"/>
          <a:lstStyle/>
          <a:p>
            <a:pPr algn="ctr" defTabSz="914400"/>
            <a:r>
              <a:rPr lang="en-US" sz="1200" dirty="0">
                <a:latin typeface="Times New Roman" pitchFamily="18" charset="0"/>
                <a:cs typeface="Times New Roman" pitchFamily="18" charset="0"/>
              </a:rPr>
              <a:t>We believe that the sin of Sodom was </a:t>
            </a:r>
            <a:r>
              <a:rPr lang="en-US" sz="1200" dirty="0" smtClean="0">
                <a:latin typeface="Times New Roman" pitchFamily="18" charset="0"/>
                <a:cs typeface="Times New Roman" pitchFamily="18" charset="0"/>
              </a:rPr>
              <a:t>inhospitality </a:t>
            </a:r>
            <a:r>
              <a:rPr lang="en-US" sz="1200" dirty="0">
                <a:latin typeface="Times New Roman" pitchFamily="18" charset="0"/>
                <a:cs typeface="Times New Roman" pitchFamily="18" charset="0"/>
              </a:rPr>
              <a:t>to strangers  and </a:t>
            </a:r>
            <a:r>
              <a:rPr lang="en-US" sz="1200" dirty="0" smtClean="0">
                <a:latin typeface="Times New Roman" pitchFamily="18" charset="0"/>
                <a:cs typeface="Times New Roman" pitchFamily="18" charset="0"/>
              </a:rPr>
              <a:t>rape,  </a:t>
            </a:r>
            <a:r>
              <a:rPr lang="en-US" sz="1200" dirty="0">
                <a:latin typeface="Times New Roman" pitchFamily="18" charset="0"/>
                <a:cs typeface="Times New Roman" pitchFamily="18" charset="0"/>
              </a:rPr>
              <a:t>not homosexuality.</a:t>
            </a:r>
          </a:p>
        </p:txBody>
      </p:sp>
      <p:grpSp>
        <p:nvGrpSpPr>
          <p:cNvPr id="19" name="Group 177"/>
          <p:cNvGrpSpPr/>
          <p:nvPr/>
        </p:nvGrpSpPr>
        <p:grpSpPr>
          <a:xfrm>
            <a:off x="5084064" y="377955"/>
            <a:ext cx="4791456" cy="2243326"/>
            <a:chOff x="5974080" y="316994"/>
            <a:chExt cx="4791456" cy="2084830"/>
          </a:xfrm>
        </p:grpSpPr>
        <p:grpSp>
          <p:nvGrpSpPr>
            <p:cNvPr id="20" name="Group 122"/>
            <p:cNvGrpSpPr/>
            <p:nvPr/>
          </p:nvGrpSpPr>
          <p:grpSpPr>
            <a:xfrm>
              <a:off x="6181344" y="316994"/>
              <a:ext cx="4352544" cy="1301482"/>
              <a:chOff x="1083847" y="2301468"/>
              <a:chExt cx="6025351" cy="1634159"/>
            </a:xfrm>
          </p:grpSpPr>
          <p:sp>
            <p:nvSpPr>
              <p:cNvPr id="167" name="Oval 4"/>
              <p:cNvSpPr/>
              <p:nvPr/>
            </p:nvSpPr>
            <p:spPr>
              <a:xfrm>
                <a:off x="1083847" y="2301468"/>
                <a:ext cx="6025351" cy="1166600"/>
              </a:xfrm>
              <a:prstGeom prst="ellipse">
                <a:avLst/>
              </a:prstGeom>
            </p:spPr>
            <p:style>
              <a:lnRef idx="2">
                <a:schemeClr val="accent5"/>
              </a:lnRef>
              <a:fillRef idx="1">
                <a:schemeClr val="lt1"/>
              </a:fillRef>
              <a:effectRef idx="0">
                <a:schemeClr val="accent5"/>
              </a:effectRef>
              <a:fontRef idx="minor">
                <a:schemeClr val="dk1"/>
              </a:fontRef>
            </p:style>
          </p:sp>
          <p:sp>
            <p:nvSpPr>
              <p:cNvPr id="168" name="Oval 4"/>
              <p:cNvSpPr/>
              <p:nvPr/>
            </p:nvSpPr>
            <p:spPr>
              <a:xfrm>
                <a:off x="2712688" y="2655401"/>
                <a:ext cx="1280224" cy="12802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endParaRPr lang="en-US" sz="4200" kern="1200" dirty="0"/>
              </a:p>
            </p:txBody>
          </p:sp>
        </p:grpSp>
        <p:grpSp>
          <p:nvGrpSpPr>
            <p:cNvPr id="21" name="Group 87"/>
            <p:cNvGrpSpPr/>
            <p:nvPr/>
          </p:nvGrpSpPr>
          <p:grpSpPr>
            <a:xfrm>
              <a:off x="6787491" y="475489"/>
              <a:ext cx="2931971" cy="592106"/>
              <a:chOff x="6331744" y="-172210"/>
              <a:chExt cx="3998198" cy="926220"/>
            </a:xfrm>
            <a:effectLst/>
          </p:grpSpPr>
          <p:pic>
            <p:nvPicPr>
              <p:cNvPr id="85" name="Picture 84" descr="Snippet Genesis 195.JPG"/>
              <p:cNvPicPr>
                <a:picLocks noChangeAspect="1"/>
              </p:cNvPicPr>
              <p:nvPr/>
            </p:nvPicPr>
            <p:blipFill>
              <a:blip r:embed="rId4" cstate="print"/>
              <a:srcRect l="3333" t="20078" r="7166" b="13657"/>
              <a:stretch>
                <a:fillRect/>
              </a:stretch>
            </p:blipFill>
            <p:spPr>
              <a:xfrm>
                <a:off x="6331744" y="-172210"/>
                <a:ext cx="3998198" cy="877298"/>
              </a:xfrm>
              <a:prstGeom prst="rect">
                <a:avLst/>
              </a:prstGeom>
              <a:ln w="88900" cap="sq" cmpd="thickThin">
                <a:noFill/>
                <a:prstDash val="solid"/>
                <a:miter lim="800000"/>
              </a:ln>
              <a:effectLst/>
            </p:spPr>
          </p:pic>
          <p:pic>
            <p:nvPicPr>
              <p:cNvPr id="86" name="Picture 85" descr="Snippet Genesis 195.JPG"/>
              <p:cNvPicPr>
                <a:picLocks noChangeAspect="1"/>
              </p:cNvPicPr>
              <p:nvPr/>
            </p:nvPicPr>
            <p:blipFill>
              <a:blip r:embed="rId4" cstate="print">
                <a:duotone>
                  <a:schemeClr val="accent4">
                    <a:shade val="45000"/>
                    <a:satMod val="135000"/>
                  </a:schemeClr>
                  <a:prstClr val="white"/>
                </a:duotone>
              </a:blip>
              <a:srcRect l="33605" t="65204" r="50485" b="13734"/>
              <a:stretch>
                <a:fillRect/>
              </a:stretch>
            </p:blipFill>
            <p:spPr>
              <a:xfrm>
                <a:off x="8460923" y="372577"/>
                <a:ext cx="710737" cy="381433"/>
              </a:xfrm>
              <a:prstGeom prst="rect">
                <a:avLst/>
              </a:prstGeom>
              <a:ln w="38100">
                <a:noFill/>
              </a:ln>
            </p:spPr>
          </p:pic>
        </p:grpSp>
        <p:sp>
          <p:nvSpPr>
            <p:cNvPr id="92" name="Rounded Rectangle 91"/>
            <p:cNvSpPr/>
            <p:nvPr/>
          </p:nvSpPr>
          <p:spPr>
            <a:xfrm>
              <a:off x="6010656" y="1325415"/>
              <a:ext cx="4742688" cy="1076409"/>
            </a:xfrm>
            <a:prstGeom prst="roundRect">
              <a:avLst>
                <a:gd name="adj" fmla="val 10000"/>
              </a:avLst>
            </a:prstGeom>
            <a:ln/>
          </p:spPr>
          <p:style>
            <a:lnRef idx="2">
              <a:schemeClr val="accent4"/>
            </a:lnRef>
            <a:fillRef idx="1">
              <a:schemeClr val="lt1"/>
            </a:fillRef>
            <a:effectRef idx="0">
              <a:schemeClr val="accent4"/>
            </a:effectRef>
            <a:fontRef idx="minor">
              <a:schemeClr val="dk1"/>
            </a:fontRef>
          </p:style>
        </p:sp>
        <p:sp>
          <p:nvSpPr>
            <p:cNvPr id="94" name="Rectangle 93"/>
            <p:cNvSpPr/>
            <p:nvPr/>
          </p:nvSpPr>
          <p:spPr>
            <a:xfrm>
              <a:off x="5974080" y="1246102"/>
              <a:ext cx="4791456" cy="1115523"/>
            </a:xfrm>
            <a:prstGeom prst="rect">
              <a:avLst/>
            </a:prstGeom>
          </p:spPr>
          <p:txBody>
            <a:bodyPr wrap="square">
              <a:spAutoFit/>
            </a:bodyPr>
            <a:lstStyle/>
            <a:p>
              <a:pPr algn="just"/>
              <a:r>
                <a:rPr lang="en-US" sz="1200" b="1" i="1" u="sng" dirty="0" smtClean="0">
                  <a:solidFill>
                    <a:schemeClr val="accent4">
                      <a:lumMod val="50000"/>
                    </a:schemeClr>
                  </a:solidFill>
                  <a:latin typeface="Times New Roman" pitchFamily="18" charset="0"/>
                  <a:cs typeface="Times New Roman" pitchFamily="18" charset="0"/>
                </a:rPr>
                <a:t>Yada</a:t>
              </a:r>
              <a:r>
                <a:rPr lang="en-US" sz="1200" dirty="0" smtClean="0">
                  <a:solidFill>
                    <a:schemeClr val="accent4">
                      <a:lumMod val="50000"/>
                    </a:schemeClr>
                  </a:solidFill>
                  <a:latin typeface="Times New Roman" pitchFamily="18" charset="0"/>
                  <a:cs typeface="Times New Roman" pitchFamily="18" charset="0"/>
                </a:rPr>
                <a:t>,</a:t>
              </a:r>
              <a:r>
                <a:rPr lang="en-US" sz="1200" b="1" i="1" dirty="0" smtClean="0">
                  <a:solidFill>
                    <a:schemeClr val="accent4">
                      <a:lumMod val="50000"/>
                    </a:schemeClr>
                  </a:solidFill>
                  <a:latin typeface="Times New Roman" pitchFamily="18" charset="0"/>
                  <a:cs typeface="Times New Roman" pitchFamily="18" charset="0"/>
                </a:rPr>
                <a:t> </a:t>
              </a:r>
              <a:r>
                <a:rPr lang="en-US" sz="1200" dirty="0" smtClean="0">
                  <a:solidFill>
                    <a:schemeClr val="accent4">
                      <a:lumMod val="50000"/>
                    </a:schemeClr>
                  </a:solidFill>
                  <a:latin typeface="Times New Roman" pitchFamily="18" charset="0"/>
                  <a:cs typeface="Times New Roman" pitchFamily="18" charset="0"/>
                </a:rPr>
                <a:t>means ‘to know’ and may be understood as to know intimately, eg,  sexually. It may also mean ordinary, cognitive knowledge. The visiting men were guests of Lot, and he was obliged to protect them. If the men of Sodom pressed Lot to give his visitors to them sexually, the ‘sin’ would be rape, demonstrating dominance and power over the visitors. This text is not about a consensual act or relationship</a:t>
              </a:r>
            </a:p>
          </p:txBody>
        </p:sp>
        <p:cxnSp>
          <p:nvCxnSpPr>
            <p:cNvPr id="144" name="Straight Arrow Connector 143"/>
            <p:cNvCxnSpPr>
              <a:stCxn id="86" idx="2"/>
              <a:endCxn id="86" idx="2"/>
            </p:cNvCxnSpPr>
            <p:nvPr/>
          </p:nvCxnSpPr>
          <p:spPr>
            <a:xfrm rot="5400000">
              <a:off x="8609523" y="1067539"/>
              <a:ext cx="1476" cy="1588"/>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sp>
        <p:nvSpPr>
          <p:cNvPr id="95" name="TextBox 94"/>
          <p:cNvSpPr txBox="1"/>
          <p:nvPr/>
        </p:nvSpPr>
        <p:spPr>
          <a:xfrm>
            <a:off x="835152" y="6315456"/>
            <a:ext cx="4108704" cy="400110"/>
          </a:xfrm>
          <a:prstGeom prst="rect">
            <a:avLst/>
          </a:prstGeom>
          <a:noFill/>
        </p:spPr>
        <p:txBody>
          <a:bodyPr wrap="square" rtlCol="0">
            <a:spAutoFit/>
          </a:bodyPr>
          <a:lstStyle/>
          <a:p>
            <a:endParaRPr lang="en-US" dirty="0"/>
          </a:p>
        </p:txBody>
      </p:sp>
      <p:sp>
        <p:nvSpPr>
          <p:cNvPr id="98" name="TextBox 97"/>
          <p:cNvSpPr txBox="1"/>
          <p:nvPr/>
        </p:nvSpPr>
        <p:spPr>
          <a:xfrm>
            <a:off x="195072" y="6388608"/>
            <a:ext cx="4657344" cy="1089529"/>
          </a:xfrm>
          <a:prstGeom prst="rect">
            <a:avLst/>
          </a:prstGeom>
          <a:solidFill>
            <a:schemeClr val="bg2">
              <a:lumMod val="50000"/>
            </a:schemeClr>
          </a:solidFill>
        </p:spPr>
        <p:txBody>
          <a:bodyPr wrap="square" rtlCol="0">
            <a:spAutoFit/>
          </a:bodyPr>
          <a:lstStyle/>
          <a:p>
            <a:pPr lvl="0" algn="just" defTabSz="444500">
              <a:lnSpc>
                <a:spcPct val="90000"/>
              </a:lnSpc>
              <a:spcAft>
                <a:spcPts val="300"/>
              </a:spcAft>
            </a:pPr>
            <a:r>
              <a:rPr lang="en-US" sz="1200" b="1" dirty="0" smtClean="0">
                <a:latin typeface="Times New Roman" pitchFamily="18" charset="0"/>
                <a:cs typeface="Times New Roman" pitchFamily="18" charset="0"/>
              </a:rPr>
              <a:t>Language</a:t>
            </a:r>
            <a:r>
              <a:rPr lang="en-US" sz="1200" dirty="0" smtClean="0">
                <a:latin typeface="Times New Roman" pitchFamily="18" charset="0"/>
                <a:cs typeface="Times New Roman" pitchFamily="18" charset="0"/>
              </a:rPr>
              <a:t> is dynamic. It changes intentionally and accidentally through use, misuse, and disuse. Translation increases the possibilities for understanding and misunderstanding words from another language.  Translators and readers should try to understand what words meant for their original audience and only after that infer modern ideas, meanings, or applications to what the texts may suggest to later audiences.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95" name="Group 94"/>
          <p:cNvGrpSpPr/>
          <p:nvPr/>
        </p:nvGrpSpPr>
        <p:grpSpPr>
          <a:xfrm>
            <a:off x="5132831" y="3816097"/>
            <a:ext cx="5071872" cy="1932431"/>
            <a:chOff x="5108895" y="3836085"/>
            <a:chExt cx="5001898" cy="1817994"/>
          </a:xfrm>
        </p:grpSpPr>
        <p:pic>
          <p:nvPicPr>
            <p:cNvPr id="103" name="Picture 102" descr="ARROW.jpg"/>
            <p:cNvPicPr>
              <a:picLocks noChangeAspect="1"/>
            </p:cNvPicPr>
            <p:nvPr/>
          </p:nvPicPr>
          <p:blipFill>
            <a:blip r:embed="rId3" cstate="print"/>
            <a:srcRect r="11859"/>
            <a:stretch>
              <a:fillRect/>
            </a:stretch>
          </p:blipFill>
          <p:spPr>
            <a:xfrm>
              <a:off x="5108895" y="3836085"/>
              <a:ext cx="4712218" cy="1320844"/>
            </a:xfrm>
            <a:prstGeom prst="rect">
              <a:avLst/>
            </a:prstGeom>
          </p:spPr>
        </p:pic>
        <p:grpSp>
          <p:nvGrpSpPr>
            <p:cNvPr id="104" name="Group 139"/>
            <p:cNvGrpSpPr/>
            <p:nvPr/>
          </p:nvGrpSpPr>
          <p:grpSpPr>
            <a:xfrm>
              <a:off x="5217109" y="3981395"/>
              <a:ext cx="3921936" cy="258531"/>
              <a:chOff x="-250111" y="3087312"/>
              <a:chExt cx="4088192" cy="150382"/>
            </a:xfrm>
          </p:grpSpPr>
          <p:sp>
            <p:nvSpPr>
              <p:cNvPr id="114" name="Rectangle 66"/>
              <p:cNvSpPr>
                <a:spLocks noChangeArrowheads="1"/>
              </p:cNvSpPr>
              <p:nvPr/>
            </p:nvSpPr>
            <p:spPr bwMode="auto">
              <a:xfrm>
                <a:off x="-250111" y="3087312"/>
                <a:ext cx="1940691" cy="150382"/>
              </a:xfrm>
              <a:prstGeom prst="rect">
                <a:avLst/>
              </a:prstGeom>
              <a:noFill/>
              <a:ln w="9525">
                <a:noFill/>
                <a:miter lim="800000"/>
                <a:headEnd/>
                <a:tailEnd/>
              </a:ln>
            </p:spPr>
            <p:txBody>
              <a:bodyPr wrap="square">
                <a:spAutoFit/>
              </a:bodyPr>
              <a:lstStyle/>
              <a:p>
                <a:pPr algn="ctr" defTabSz="400050" latinLnBrk="1">
                  <a:lnSpc>
                    <a:spcPct val="90000"/>
                  </a:lnSpc>
                  <a:spcAft>
                    <a:spcPct val="35000"/>
                  </a:spcAft>
                </a:pPr>
                <a:r>
                  <a:rPr lang="en-US" altLang="ko-KR" sz="1200" b="1" u="sng" dirty="0" smtClean="0">
                    <a:latin typeface="Times New Roman" pitchFamily="18" charset="0"/>
                    <a:cs typeface="Times New Roman" pitchFamily="18" charset="0"/>
                  </a:rPr>
                  <a:t>Exclusive Interpretation</a:t>
                </a:r>
                <a:endParaRPr lang="ko-KR" altLang="en-US" sz="1200" b="1" u="sng" dirty="0">
                  <a:latin typeface="Times New Roman" pitchFamily="18" charset="0"/>
                  <a:cs typeface="Times New Roman" pitchFamily="18" charset="0"/>
                </a:endParaRPr>
              </a:p>
            </p:txBody>
          </p:sp>
          <p:sp>
            <p:nvSpPr>
              <p:cNvPr id="115" name="Rectangle 67"/>
              <p:cNvSpPr>
                <a:spLocks noChangeArrowheads="1"/>
              </p:cNvSpPr>
              <p:nvPr/>
            </p:nvSpPr>
            <p:spPr bwMode="auto">
              <a:xfrm>
                <a:off x="1897384" y="3096194"/>
                <a:ext cx="1940697" cy="141477"/>
              </a:xfrm>
              <a:prstGeom prst="rect">
                <a:avLst/>
              </a:prstGeom>
              <a:noFill/>
              <a:ln w="9525">
                <a:noFill/>
                <a:miter lim="800000"/>
                <a:headEnd/>
                <a:tailEnd/>
              </a:ln>
            </p:spPr>
            <p:txBody>
              <a:bodyPr wrap="square">
                <a:spAutoFit/>
              </a:bodyPr>
              <a:lstStyle/>
              <a:p>
                <a:pPr algn="ctr" defTabSz="400050" latinLnBrk="1">
                  <a:lnSpc>
                    <a:spcPct val="90000"/>
                  </a:lnSpc>
                  <a:spcAft>
                    <a:spcPct val="35000"/>
                  </a:spcAft>
                </a:pPr>
                <a:r>
                  <a:rPr lang="en-US" altLang="ko-KR" sz="1200" b="1" u="sng" dirty="0" smtClean="0">
                    <a:latin typeface="Times New Roman" pitchFamily="18" charset="0"/>
                    <a:cs typeface="Times New Roman" pitchFamily="18" charset="0"/>
                  </a:rPr>
                  <a:t>Interpretation</a:t>
                </a:r>
                <a:endParaRPr lang="ko-KR" altLang="en-US" sz="1200" b="1" u="sng" dirty="0">
                  <a:latin typeface="Times New Roman" pitchFamily="18" charset="0"/>
                  <a:cs typeface="Times New Roman" pitchFamily="18" charset="0"/>
                </a:endParaRPr>
              </a:p>
            </p:txBody>
          </p:sp>
        </p:grpSp>
        <p:sp>
          <p:nvSpPr>
            <p:cNvPr id="109" name="Text Box 6"/>
            <p:cNvSpPr txBox="1">
              <a:spLocks noChangeArrowheads="1"/>
            </p:cNvSpPr>
            <p:nvPr/>
          </p:nvSpPr>
          <p:spPr bwMode="auto">
            <a:xfrm>
              <a:off x="5395555" y="4411194"/>
              <a:ext cx="1699368" cy="1118072"/>
            </a:xfrm>
            <a:prstGeom prst="rect">
              <a:avLst/>
            </a:prstGeom>
            <a:noFill/>
            <a:ln w="9525" algn="in">
              <a:noFill/>
              <a:miter lim="800000"/>
              <a:headEnd/>
              <a:tailEnd/>
            </a:ln>
          </p:spPr>
          <p:txBody>
            <a:bodyPr lIns="36576" tIns="36576" rIns="36576" bIns="36576"/>
            <a:lstStyle/>
            <a:p>
              <a:pPr algn="ctr" defTabSz="914400"/>
              <a:endParaRPr lang="en-US" sz="900" dirty="0"/>
            </a:p>
          </p:txBody>
        </p:sp>
        <p:sp>
          <p:nvSpPr>
            <p:cNvPr id="110" name="Text Box 5"/>
            <p:cNvSpPr txBox="1">
              <a:spLocks noChangeArrowheads="1"/>
            </p:cNvSpPr>
            <p:nvPr/>
          </p:nvSpPr>
          <p:spPr bwMode="auto">
            <a:xfrm>
              <a:off x="7342907" y="4804084"/>
              <a:ext cx="1863823" cy="849995"/>
            </a:xfrm>
            <a:prstGeom prst="rect">
              <a:avLst/>
            </a:prstGeom>
            <a:noFill/>
            <a:ln w="9525" algn="in">
              <a:noFill/>
              <a:miter lim="800000"/>
              <a:headEnd/>
              <a:tailEnd/>
            </a:ln>
          </p:spPr>
          <p:txBody>
            <a:bodyPr lIns="36576" tIns="36576" rIns="36576" bIns="36576"/>
            <a:lstStyle/>
            <a:p>
              <a:pPr algn="ctr" defTabSz="914400"/>
              <a:endParaRPr lang="en-US" sz="900" dirty="0"/>
            </a:p>
          </p:txBody>
        </p:sp>
        <p:sp>
          <p:nvSpPr>
            <p:cNvPr id="111" name="Text Box 6"/>
            <p:cNvSpPr txBox="1">
              <a:spLocks noChangeArrowheads="1"/>
            </p:cNvSpPr>
            <p:nvPr/>
          </p:nvSpPr>
          <p:spPr bwMode="auto">
            <a:xfrm>
              <a:off x="5155366" y="4223074"/>
              <a:ext cx="1950720" cy="766134"/>
            </a:xfrm>
            <a:prstGeom prst="rect">
              <a:avLst/>
            </a:prstGeom>
            <a:noFill/>
            <a:ln w="9525" algn="in">
              <a:noFill/>
              <a:miter lim="800000"/>
              <a:headEnd/>
              <a:tailEnd/>
            </a:ln>
          </p:spPr>
          <p:txBody>
            <a:bodyPr lIns="36576" tIns="36576" rIns="36576" bIns="36576"/>
            <a:lstStyle/>
            <a:p>
              <a:r>
                <a:rPr lang="en-US" sz="1100" dirty="0" smtClean="0">
                  <a:latin typeface="Times New Roman" pitchFamily="18" charset="0"/>
                  <a:cs typeface="Times New Roman" pitchFamily="18" charset="0"/>
                </a:rPr>
                <a:t>God's law says clearly that homosexuality is  forbidden and wrong, and persons who do such things should be put  to death.</a:t>
              </a:r>
              <a:endParaRPr lang="en-US" sz="1100" dirty="0">
                <a:latin typeface="Times New Roman" pitchFamily="18" charset="0"/>
                <a:cs typeface="Times New Roman" pitchFamily="18" charset="0"/>
              </a:endParaRPr>
            </a:p>
          </p:txBody>
        </p:sp>
        <p:sp>
          <p:nvSpPr>
            <p:cNvPr id="112" name="Text Box 5"/>
            <p:cNvSpPr txBox="1">
              <a:spLocks noChangeArrowheads="1"/>
            </p:cNvSpPr>
            <p:nvPr/>
          </p:nvSpPr>
          <p:spPr bwMode="auto">
            <a:xfrm>
              <a:off x="7080797" y="4122834"/>
              <a:ext cx="3029996" cy="1181624"/>
            </a:xfrm>
            <a:prstGeom prst="rect">
              <a:avLst/>
            </a:prstGeom>
            <a:noFill/>
            <a:ln w="9525" algn="in">
              <a:noFill/>
              <a:miter lim="800000"/>
              <a:headEnd/>
              <a:tailEnd/>
            </a:ln>
          </p:spPr>
          <p:txBody>
            <a:bodyPr lIns="36576" tIns="36576" rIns="36576" bIns="36576"/>
            <a:lstStyle/>
            <a:p>
              <a:pPr defTabSz="914400"/>
              <a:r>
                <a:rPr lang="en-US" sz="1100" dirty="0" smtClean="0">
                  <a:latin typeface="Times New Roman" pitchFamily="18" charset="0"/>
                  <a:cs typeface="Times New Roman" pitchFamily="18" charset="0"/>
                </a:rPr>
                <a:t>God loves all persons and honors covenantal relationships. Homosexuals are a part of God's creation. Committed homosexual relationships </a:t>
              </a:r>
            </a:p>
            <a:p>
              <a:pPr defTabSz="914400"/>
              <a:r>
                <a:rPr lang="en-US" sz="1100" dirty="0" smtClean="0">
                  <a:latin typeface="Times New Roman" pitchFamily="18" charset="0"/>
                  <a:cs typeface="Times New Roman" pitchFamily="18" charset="0"/>
                </a:rPr>
                <a:t>were unknown or unacknowledged in Judaic</a:t>
              </a:r>
            </a:p>
            <a:p>
              <a:pPr defTabSz="914400"/>
              <a:r>
                <a:rPr lang="en-US" sz="1100" dirty="0" smtClean="0">
                  <a:latin typeface="Times New Roman" pitchFamily="18" charset="0"/>
                  <a:cs typeface="Times New Roman" pitchFamily="18" charset="0"/>
                </a:rPr>
                <a:t> culture</a:t>
              </a:r>
              <a:r>
                <a:rPr lang="en-US" sz="1000" dirty="0" smtClean="0">
                  <a:latin typeface="Times New Roman" pitchFamily="18" charset="0"/>
                  <a:cs typeface="Times New Roman" pitchFamily="18" charset="0"/>
                </a:rPr>
                <a:t>. </a:t>
              </a:r>
              <a:endParaRPr lang="en-US" sz="1000" dirty="0">
                <a:latin typeface="Times New Roman" pitchFamily="18" charset="0"/>
                <a:cs typeface="Times New Roman" pitchFamily="18" charset="0"/>
              </a:endParaRPr>
            </a:p>
          </p:txBody>
        </p:sp>
      </p:grpSp>
      <p:grpSp>
        <p:nvGrpSpPr>
          <p:cNvPr id="64" name="Group 63"/>
          <p:cNvGrpSpPr/>
          <p:nvPr/>
        </p:nvGrpSpPr>
        <p:grpSpPr>
          <a:xfrm>
            <a:off x="146304" y="182881"/>
            <a:ext cx="4645152" cy="3341019"/>
            <a:chOff x="138038" y="203876"/>
            <a:chExt cx="4645152" cy="3341019"/>
          </a:xfrm>
        </p:grpSpPr>
        <p:sp>
          <p:nvSpPr>
            <p:cNvPr id="38" name="Rounded Rectangle 37"/>
            <p:cNvSpPr/>
            <p:nvPr/>
          </p:nvSpPr>
          <p:spPr bwMode="auto">
            <a:xfrm>
              <a:off x="186806" y="1605955"/>
              <a:ext cx="4522071" cy="926592"/>
            </a:xfrm>
            <a:prstGeom prst="roundRect">
              <a:avLst/>
            </a:prstGeom>
            <a:ln/>
          </p:spPr>
          <p:style>
            <a:lnRef idx="1">
              <a:schemeClr val="accent3"/>
            </a:lnRef>
            <a:fillRef idx="3">
              <a:schemeClr val="accent3"/>
            </a:fillRef>
            <a:effectRef idx="2">
              <a:schemeClr val="accent3"/>
            </a:effectRef>
            <a:fontRef idx="minor">
              <a:schemeClr val="lt1"/>
            </a:fontRef>
          </p:style>
          <p:txBody>
            <a:bodyPr anchor="ctr"/>
            <a:lstStyle/>
            <a:p>
              <a:pPr algn="ctr" defTabSz="1018824" fontAlgn="auto">
                <a:spcBef>
                  <a:spcPts val="0"/>
                </a:spcBef>
                <a:spcAft>
                  <a:spcPts val="0"/>
                </a:spcAft>
                <a:defRPr/>
              </a:pPr>
              <a:endParaRPr lang="en-US" sz="900" dirty="0"/>
            </a:p>
          </p:txBody>
        </p:sp>
        <p:sp>
          <p:nvSpPr>
            <p:cNvPr id="5190" name="TextBox 28"/>
            <p:cNvSpPr txBox="1">
              <a:spLocks noChangeArrowheads="1"/>
            </p:cNvSpPr>
            <p:nvPr/>
          </p:nvSpPr>
          <p:spPr bwMode="auto">
            <a:xfrm>
              <a:off x="211199" y="354496"/>
              <a:ext cx="583914" cy="400135"/>
            </a:xfrm>
            <a:prstGeom prst="rect">
              <a:avLst/>
            </a:prstGeom>
            <a:noFill/>
            <a:ln w="9525">
              <a:noFill/>
              <a:miter lim="800000"/>
              <a:headEnd/>
              <a:tailEnd/>
            </a:ln>
          </p:spPr>
          <p:txBody>
            <a:bodyPr>
              <a:spAutoFit/>
            </a:bodyPr>
            <a:lstStyle/>
            <a:p>
              <a:pPr algn="ctr"/>
              <a:endParaRPr lang="en-US" dirty="0">
                <a:latin typeface="Calibri" pitchFamily="34" charset="0"/>
              </a:endParaRPr>
            </a:p>
          </p:txBody>
        </p:sp>
        <p:sp>
          <p:nvSpPr>
            <p:cNvPr id="5188" name="TextBox 23"/>
            <p:cNvSpPr txBox="1">
              <a:spLocks noChangeArrowheads="1"/>
            </p:cNvSpPr>
            <p:nvPr/>
          </p:nvSpPr>
          <p:spPr bwMode="auto">
            <a:xfrm>
              <a:off x="905258" y="996291"/>
              <a:ext cx="603283" cy="400135"/>
            </a:xfrm>
            <a:prstGeom prst="rect">
              <a:avLst/>
            </a:prstGeom>
            <a:noFill/>
            <a:ln w="9525">
              <a:noFill/>
              <a:miter lim="800000"/>
              <a:headEnd/>
              <a:tailEnd/>
            </a:ln>
          </p:spPr>
          <p:txBody>
            <a:bodyPr>
              <a:spAutoFit/>
            </a:bodyPr>
            <a:lstStyle/>
            <a:p>
              <a:pPr algn="ctr"/>
              <a:endParaRPr lang="en-US" dirty="0">
                <a:latin typeface="Calibri" pitchFamily="34" charset="0"/>
              </a:endParaRPr>
            </a:p>
          </p:txBody>
        </p:sp>
        <p:sp>
          <p:nvSpPr>
            <p:cNvPr id="5186" name="TextBox 18"/>
            <p:cNvSpPr txBox="1">
              <a:spLocks noChangeArrowheads="1"/>
            </p:cNvSpPr>
            <p:nvPr/>
          </p:nvSpPr>
          <p:spPr bwMode="auto">
            <a:xfrm>
              <a:off x="138038" y="2429420"/>
              <a:ext cx="621792" cy="400110"/>
            </a:xfrm>
            <a:prstGeom prst="rect">
              <a:avLst/>
            </a:prstGeom>
            <a:noFill/>
            <a:ln w="9525">
              <a:noFill/>
              <a:miter lim="800000"/>
              <a:headEnd/>
              <a:tailEnd/>
            </a:ln>
          </p:spPr>
          <p:txBody>
            <a:bodyPr wrap="square">
              <a:spAutoFit/>
            </a:bodyPr>
            <a:lstStyle/>
            <a:p>
              <a:pPr algn="ctr"/>
              <a:endParaRPr lang="en-US" dirty="0">
                <a:latin typeface="Calibri" pitchFamily="34" charset="0"/>
              </a:endParaRPr>
            </a:p>
          </p:txBody>
        </p:sp>
        <p:sp>
          <p:nvSpPr>
            <p:cNvPr id="5183" name="Rectangle 41"/>
            <p:cNvSpPr>
              <a:spLocks noChangeArrowheads="1"/>
            </p:cNvSpPr>
            <p:nvPr/>
          </p:nvSpPr>
          <p:spPr bwMode="auto">
            <a:xfrm>
              <a:off x="186806" y="1581571"/>
              <a:ext cx="4571999" cy="1697388"/>
            </a:xfrm>
            <a:prstGeom prst="rect">
              <a:avLst/>
            </a:prstGeom>
            <a:noFill/>
            <a:ln w="9525">
              <a:noFill/>
              <a:miter lim="800000"/>
              <a:headEnd/>
              <a:tailEnd/>
            </a:ln>
          </p:spPr>
          <p:txBody>
            <a:bodyPr wrap="square">
              <a:spAutoFit/>
            </a:bodyPr>
            <a:lstStyle/>
            <a:p>
              <a:pPr defTabSz="400050" latinLnBrk="1">
                <a:spcAft>
                  <a:spcPts val="600"/>
                </a:spcAft>
              </a:pPr>
              <a:r>
                <a:rPr lang="en-US" altLang="ko-KR" sz="1200" b="1" dirty="0">
                  <a:latin typeface="Times New Roman" pitchFamily="18" charset="0"/>
                  <a:cs typeface="Times New Roman" pitchFamily="18" charset="0"/>
                </a:rPr>
                <a:t>New International Version 1973, 1978, </a:t>
              </a:r>
              <a:r>
                <a:rPr lang="en-US" altLang="ko-KR" sz="1200" b="1" dirty="0" smtClean="0">
                  <a:latin typeface="Times New Roman" pitchFamily="18" charset="0"/>
                  <a:cs typeface="Times New Roman" pitchFamily="18" charset="0"/>
                </a:rPr>
                <a:t>1984</a:t>
              </a:r>
              <a:r>
                <a:rPr lang="en-US" altLang="ko-KR" sz="1050" b="1" dirty="0" smtClean="0">
                  <a:latin typeface="Times New Roman" pitchFamily="18" charset="0"/>
                  <a:cs typeface="Times New Roman" pitchFamily="18" charset="0"/>
                </a:rPr>
                <a:t/>
              </a:r>
              <a:br>
                <a:rPr lang="en-US" altLang="ko-KR" sz="1050" b="1" dirty="0" smtClean="0">
                  <a:latin typeface="Times New Roman" pitchFamily="18" charset="0"/>
                  <a:cs typeface="Times New Roman" pitchFamily="18" charset="0"/>
                </a:rPr>
              </a:br>
              <a:r>
                <a:rPr lang="en-US" sz="1150" dirty="0" smtClean="0">
                  <a:latin typeface="Times New Roman" pitchFamily="18" charset="0"/>
                  <a:cs typeface="Times New Roman" pitchFamily="18" charset="0"/>
                </a:rPr>
                <a:t>Do </a:t>
              </a:r>
              <a:r>
                <a:rPr lang="en-US" sz="1150" dirty="0">
                  <a:latin typeface="Times New Roman" pitchFamily="18" charset="0"/>
                  <a:cs typeface="Times New Roman" pitchFamily="18" charset="0"/>
                </a:rPr>
                <a:t>not lie with a man as one lies with a woman; </a:t>
              </a:r>
              <a:r>
                <a:rPr lang="en-US" sz="1150" dirty="0" smtClean="0">
                  <a:latin typeface="Times New Roman" pitchFamily="18" charset="0"/>
                  <a:cs typeface="Times New Roman" pitchFamily="18" charset="0"/>
                </a:rPr>
                <a:t>that is  detestable. If a    man lies with a man as one lies with a woman,  both of them have done   what is detestable. They  must be put to  death; their blood will be on their    own heads.</a:t>
              </a:r>
              <a:r>
                <a:rPr lang="en-US" sz="800" dirty="0" smtClean="0">
                  <a:latin typeface="Calibri" pitchFamily="34" charset="0"/>
                </a:rPr>
                <a:t/>
              </a:r>
              <a:br>
                <a:rPr lang="en-US" sz="800" dirty="0" smtClean="0">
                  <a:latin typeface="Calibri" pitchFamily="34" charset="0"/>
                </a:rPr>
              </a:br>
              <a:endParaRPr lang="en-US" sz="800" dirty="0">
                <a:latin typeface="Calibri" pitchFamily="34" charset="0"/>
              </a:endParaRPr>
            </a:p>
            <a:p>
              <a:pPr defTabSz="400050" latinLnBrk="1">
                <a:spcAft>
                  <a:spcPct val="35000"/>
                </a:spcAft>
              </a:pPr>
              <a:endParaRPr lang="en-US" altLang="ko-KR" sz="900" b="1" dirty="0">
                <a:latin typeface="Calibri" pitchFamily="34" charset="0"/>
                <a:cs typeface="맑은 고딕"/>
              </a:endParaRPr>
            </a:p>
            <a:p>
              <a:pPr defTabSz="400050" latinLnBrk="1">
                <a:spcAft>
                  <a:spcPct val="35000"/>
                </a:spcAft>
              </a:pPr>
              <a:endParaRPr lang="en-US" altLang="ko-KR" sz="900" b="1" dirty="0">
                <a:latin typeface="Calibri" pitchFamily="34" charset="0"/>
                <a:cs typeface="맑은 고딕"/>
              </a:endParaRPr>
            </a:p>
            <a:p>
              <a:pPr defTabSz="400050" latinLnBrk="1">
                <a:spcAft>
                  <a:spcPct val="35000"/>
                </a:spcAft>
              </a:pPr>
              <a:r>
                <a:rPr lang="en-US" altLang="ko-KR" sz="900" dirty="0">
                  <a:latin typeface="Calibri" pitchFamily="34" charset="0"/>
                  <a:cs typeface="맑은 고딕"/>
                </a:rPr>
                <a:t>  </a:t>
              </a:r>
              <a:endParaRPr lang="ko-KR" altLang="en-US" sz="900" dirty="0">
                <a:latin typeface="Calibri" pitchFamily="34" charset="0"/>
                <a:cs typeface="맑은 고딕"/>
              </a:endParaRPr>
            </a:p>
          </p:txBody>
        </p:sp>
        <p:sp>
          <p:nvSpPr>
            <p:cNvPr id="5184" name="Rectangle 42"/>
            <p:cNvSpPr>
              <a:spLocks noChangeArrowheads="1"/>
            </p:cNvSpPr>
            <p:nvPr/>
          </p:nvSpPr>
          <p:spPr bwMode="auto">
            <a:xfrm>
              <a:off x="174614" y="2556932"/>
              <a:ext cx="4547616" cy="987963"/>
            </a:xfrm>
            <a:prstGeom prst="rect">
              <a:avLst/>
            </a:prstGeom>
            <a:solidFill>
              <a:schemeClr val="accent4">
                <a:lumMod val="60000"/>
                <a:lumOff val="40000"/>
              </a:schemeClr>
            </a:solidFill>
            <a:ln w="9525">
              <a:solidFill>
                <a:schemeClr val="bg1"/>
              </a:solidFill>
              <a:miter lim="800000"/>
              <a:headEnd/>
              <a:tailEnd/>
            </a:ln>
          </p:spPr>
          <p:txBody>
            <a:bodyPr wrap="square">
              <a:spAutoFit/>
            </a:bodyPr>
            <a:lstStyle/>
            <a:p>
              <a:pPr defTabSz="400050" latinLnBrk="1">
                <a:lnSpc>
                  <a:spcPct val="90000"/>
                </a:lnSpc>
                <a:spcAft>
                  <a:spcPct val="35000"/>
                </a:spcAft>
              </a:pPr>
              <a:r>
                <a:rPr lang="en-US" altLang="ko-KR" sz="1200" b="1" dirty="0">
                  <a:latin typeface="Times New Roman" pitchFamily="18" charset="0"/>
                  <a:cs typeface="Times New Roman" pitchFamily="18" charset="0"/>
                </a:rPr>
                <a:t>The Jerusalem </a:t>
              </a:r>
              <a:r>
                <a:rPr lang="en-US" altLang="ko-KR" sz="1200" b="1" dirty="0" smtClean="0">
                  <a:latin typeface="Times New Roman" pitchFamily="18" charset="0"/>
                  <a:cs typeface="Times New Roman" pitchFamily="18" charset="0"/>
                </a:rPr>
                <a:t>Bible</a:t>
              </a:r>
            </a:p>
            <a:p>
              <a:pPr defTabSz="400050" latinLnBrk="1">
                <a:lnSpc>
                  <a:spcPct val="90000"/>
                </a:lnSpc>
                <a:spcAft>
                  <a:spcPct val="35000"/>
                </a:spcAft>
              </a:pPr>
              <a:r>
                <a:rPr lang="en-US" altLang="ko-KR" sz="1200" dirty="0" smtClean="0">
                  <a:latin typeface="Times New Roman" pitchFamily="18" charset="0"/>
                  <a:cs typeface="Times New Roman" pitchFamily="18" charset="0"/>
                </a:rPr>
                <a:t>You must not lie </a:t>
              </a:r>
              <a:r>
                <a:rPr lang="en-US" altLang="ko-KR" sz="1150" dirty="0" smtClean="0">
                  <a:latin typeface="Times New Roman" pitchFamily="18" charset="0"/>
                  <a:cs typeface="Times New Roman" pitchFamily="18" charset="0"/>
                </a:rPr>
                <a:t>with</a:t>
              </a:r>
              <a:r>
                <a:rPr lang="en-US" altLang="ko-KR" sz="1200" dirty="0" smtClean="0">
                  <a:latin typeface="Times New Roman" pitchFamily="18" charset="0"/>
                  <a:cs typeface="Times New Roman" pitchFamily="18" charset="0"/>
                </a:rPr>
                <a:t> a man as with a woman.  This is a hateful thing. The man who lies with a man in the same way as with a woman: they have done a hateful thing together; they must die.  Their blood shall be on their own heads.</a:t>
              </a:r>
              <a:endParaRPr lang="ko-KR" altLang="en-US" sz="900" dirty="0">
                <a:solidFill>
                  <a:schemeClr val="bg1"/>
                </a:solidFill>
                <a:latin typeface="Calibri" pitchFamily="34" charset="0"/>
                <a:cs typeface="맑은 고딕"/>
              </a:endParaRPr>
            </a:p>
          </p:txBody>
        </p:sp>
        <p:sp>
          <p:nvSpPr>
            <p:cNvPr id="66" name="TextBox 65"/>
            <p:cNvSpPr txBox="1"/>
            <p:nvPr/>
          </p:nvSpPr>
          <p:spPr>
            <a:xfrm>
              <a:off x="174614" y="203876"/>
              <a:ext cx="4608576" cy="769441"/>
            </a:xfrm>
            <a:prstGeom prst="rect">
              <a:avLst/>
            </a:prstGeom>
            <a:noFill/>
          </p:spPr>
          <p:txBody>
            <a:bodyPr wrap="square">
              <a:spAutoFit/>
            </a:bodyPr>
            <a:lstStyle/>
            <a:p>
              <a:pPr algn="ctr" defTabSz="1018824" fontAlgn="auto">
                <a:spcBef>
                  <a:spcPts val="0"/>
                </a:spcBef>
                <a:spcAft>
                  <a:spcPts val="0"/>
                </a:spcAft>
                <a:defRPr/>
              </a:pPr>
              <a:r>
                <a:rPr lang="en-US" sz="2400" b="1" dirty="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rPr>
                <a:t>Leviticus </a:t>
              </a:r>
              <a:r>
                <a:rPr lang="en-US" sz="2400" b="1" dirty="0" smtClean="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rPr>
                <a:t>18:22 </a:t>
              </a:r>
            </a:p>
            <a:p>
              <a:pPr algn="ctr" defTabSz="1018824" fontAlgn="auto">
                <a:spcBef>
                  <a:spcPts val="0"/>
                </a:spcBef>
                <a:spcAft>
                  <a:spcPts val="0"/>
                </a:spcAft>
                <a:defRPr/>
              </a:pPr>
              <a:r>
                <a:rPr lang="en-US" b="1" dirty="0" smtClean="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rPr>
                <a:t>20:13</a:t>
              </a:r>
              <a:endParaRPr lang="en-US" b="1" dirty="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endParaRPr>
            </a:p>
          </p:txBody>
        </p:sp>
        <p:sp>
          <p:nvSpPr>
            <p:cNvPr id="96" name="TextBox 95"/>
            <p:cNvSpPr txBox="1"/>
            <p:nvPr/>
          </p:nvSpPr>
          <p:spPr>
            <a:xfrm>
              <a:off x="186806" y="557444"/>
              <a:ext cx="4584192" cy="1010533"/>
            </a:xfrm>
            <a:prstGeom prst="rect">
              <a:avLst/>
            </a:prstGeom>
            <a:solidFill>
              <a:srgbClr val="FFFF00"/>
            </a:solidFill>
            <a:ln>
              <a:solidFill>
                <a:schemeClr val="bg1"/>
              </a:solidFill>
            </a:ln>
          </p:spPr>
          <p:txBody>
            <a:bodyPr wrap="square" rtlCol="0">
              <a:spAutoFit/>
            </a:bodyPr>
            <a:lstStyle/>
            <a:p>
              <a:pPr>
                <a:spcAft>
                  <a:spcPts val="200"/>
                </a:spcAft>
              </a:pPr>
              <a:r>
                <a:rPr lang="en-US" sz="1200" b="1" dirty="0" smtClean="0">
                  <a:latin typeface="Times New Roman" pitchFamily="18" charset="0"/>
                  <a:cs typeface="Times New Roman" pitchFamily="18" charset="0"/>
                </a:rPr>
                <a:t>King James Version 1611, 1769</a:t>
              </a:r>
            </a:p>
            <a:p>
              <a:pPr>
                <a:spcAft>
                  <a:spcPts val="200"/>
                </a:spcAft>
              </a:pPr>
              <a:r>
                <a:rPr lang="en-US" sz="1150" dirty="0" smtClean="0">
                  <a:latin typeface="Times New Roman" pitchFamily="18" charset="0"/>
                  <a:cs typeface="Times New Roman" pitchFamily="18" charset="0"/>
                </a:rPr>
                <a:t>Thou shalt not lie with mankind, as with womankind: it [is]  an abomination. If a man also lie with a  mankind as he lieth with a woman both of them have committed an abomination: they shall surely be put to death; their blood [shall be] upon them.</a:t>
              </a:r>
              <a:endParaRPr lang="en-US" sz="1150" dirty="0">
                <a:latin typeface="Times New Roman" pitchFamily="18" charset="0"/>
                <a:cs typeface="Times New Roman" pitchFamily="18" charset="0"/>
              </a:endParaRPr>
            </a:p>
          </p:txBody>
        </p:sp>
      </p:grpSp>
      <p:grpSp>
        <p:nvGrpSpPr>
          <p:cNvPr id="123" name="Group 122"/>
          <p:cNvGrpSpPr/>
          <p:nvPr/>
        </p:nvGrpSpPr>
        <p:grpSpPr>
          <a:xfrm>
            <a:off x="-487680" y="5620512"/>
            <a:ext cx="10375392" cy="1962912"/>
            <a:chOff x="-938293" y="5493702"/>
            <a:chExt cx="10927974" cy="1962912"/>
          </a:xfrm>
        </p:grpSpPr>
        <p:grpSp>
          <p:nvGrpSpPr>
            <p:cNvPr id="117" name="Group 116"/>
            <p:cNvGrpSpPr/>
            <p:nvPr/>
          </p:nvGrpSpPr>
          <p:grpSpPr>
            <a:xfrm>
              <a:off x="-938293" y="5493702"/>
              <a:ext cx="2183026" cy="769441"/>
              <a:chOff x="54946" y="4044435"/>
              <a:chExt cx="2183026" cy="769441"/>
            </a:xfrm>
          </p:grpSpPr>
          <p:grpSp>
            <p:nvGrpSpPr>
              <p:cNvPr id="118" name="Group 99"/>
              <p:cNvGrpSpPr>
                <a:grpSpLocks/>
              </p:cNvGrpSpPr>
              <p:nvPr/>
            </p:nvGrpSpPr>
            <p:grpSpPr bwMode="auto">
              <a:xfrm>
                <a:off x="876782" y="4129779"/>
                <a:ext cx="269667" cy="414529"/>
                <a:chOff x="4556831" y="3979199"/>
                <a:chExt cx="269670" cy="556933"/>
              </a:xfrm>
            </p:grpSpPr>
            <p:sp>
              <p:nvSpPr>
                <p:cNvPr id="120" name="Rounded Rectangle 119"/>
                <p:cNvSpPr/>
                <p:nvPr/>
              </p:nvSpPr>
              <p:spPr>
                <a:xfrm>
                  <a:off x="4662365" y="3979199"/>
                  <a:ext cx="48154" cy="556933"/>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121" name="Rounded Rectangle 120"/>
                <p:cNvSpPr/>
                <p:nvPr/>
              </p:nvSpPr>
              <p:spPr>
                <a:xfrm flipV="1">
                  <a:off x="4556831" y="4143001"/>
                  <a:ext cx="269670" cy="61425"/>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grpSp>
          <p:sp>
            <p:nvSpPr>
              <p:cNvPr id="119" name="Rectangle 118"/>
              <p:cNvSpPr/>
              <p:nvPr/>
            </p:nvSpPr>
            <p:spPr bwMode="auto">
              <a:xfrm>
                <a:off x="54946" y="4044435"/>
                <a:ext cx="2183026" cy="769441"/>
              </a:xfrm>
              <a:prstGeom prst="rect">
                <a:avLst/>
              </a:prstGeom>
              <a:noFill/>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defTabSz="1018824" fontAlgn="auto">
                  <a:spcBef>
                    <a:spcPts val="0"/>
                  </a:spcBef>
                  <a:spcAft>
                    <a:spcPts val="0"/>
                  </a:spcAft>
                  <a:defRPr/>
                </a:pPr>
                <a:endPar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endParaRPr>
              </a:p>
              <a:p>
                <a:pPr algn="ctr" defTabSz="1018824" fontAlgn="auto">
                  <a:spcBef>
                    <a:spcPts val="0"/>
                  </a:spcBef>
                  <a:spcAft>
                    <a:spcPts val="0"/>
                  </a:spcAft>
                  <a:defRPr/>
                </a:pPr>
                <a:r>
                  <a:rPr lang="en-US" sz="1600" b="1" dirty="0" smtClean="0">
                    <a:ln w="11430"/>
                    <a:solidFill>
                      <a:schemeClr val="accent6">
                        <a:lumMod val="50000"/>
                      </a:schemeClr>
                    </a:solidFill>
                    <a:effectLst>
                      <a:outerShdw blurRad="80000" dist="40000" dir="5040000" algn="tl">
                        <a:srgbClr val="000000">
                          <a:alpha val="30000"/>
                        </a:srgbClr>
                      </a:outerShdw>
                    </a:effectLst>
                    <a:latin typeface="Times New Roman" pitchFamily="18" charset="0"/>
                    <a:cs typeface="Times New Roman" pitchFamily="18" charset="0"/>
                  </a:rPr>
                  <a:t>Summary</a:t>
                </a:r>
                <a:endParaRPr lang="en-US" sz="1600" b="1" dirty="0">
                  <a:ln w="11430"/>
                  <a:solidFill>
                    <a:schemeClr val="accent6">
                      <a:lumMod val="50000"/>
                    </a:schemeClr>
                  </a:solidFill>
                  <a:effectLst>
                    <a:outerShdw blurRad="80000" dist="40000" dir="5040000" algn="tl">
                      <a:srgbClr val="000000">
                        <a:alpha val="30000"/>
                      </a:srgbClr>
                    </a:outerShdw>
                  </a:effectLst>
                  <a:latin typeface="Times New Roman" pitchFamily="18" charset="0"/>
                  <a:cs typeface="Times New Roman" pitchFamily="18" charset="0"/>
                </a:endParaRPr>
              </a:p>
            </p:txBody>
          </p:sp>
        </p:grpSp>
        <p:sp>
          <p:nvSpPr>
            <p:cNvPr id="122" name="Rectangle 121"/>
            <p:cNvSpPr/>
            <p:nvPr/>
          </p:nvSpPr>
          <p:spPr>
            <a:xfrm>
              <a:off x="5109975" y="6725094"/>
              <a:ext cx="4879706" cy="73152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endParaRPr lang="en-US" sz="1150" dirty="0" smtClean="0"/>
            </a:p>
            <a:p>
              <a:pPr algn="just"/>
              <a:r>
                <a:rPr lang="en-US" sz="1150" dirty="0" smtClean="0">
                  <a:latin typeface="Times New Roman" pitchFamily="18" charset="0"/>
                  <a:cs typeface="Times New Roman" pitchFamily="18" charset="0"/>
                </a:rPr>
                <a:t>The penalty is to be “cut off”: that can mean put to death, but could also mean shunned. One could be restored to ritual purity by washing, fasting, lamenting, sacrificing, or paying a fine for restitution.</a:t>
              </a:r>
            </a:p>
            <a:p>
              <a:pPr algn="just"/>
              <a:endParaRPr lang="en-US" sz="900" dirty="0"/>
            </a:p>
          </p:txBody>
        </p:sp>
      </p:grpSp>
      <p:grpSp>
        <p:nvGrpSpPr>
          <p:cNvPr id="124" name="Group 123"/>
          <p:cNvGrpSpPr/>
          <p:nvPr/>
        </p:nvGrpSpPr>
        <p:grpSpPr>
          <a:xfrm>
            <a:off x="0" y="3084574"/>
            <a:ext cx="4522143" cy="3218690"/>
            <a:chOff x="-74613" y="4456174"/>
            <a:chExt cx="4522143" cy="3218690"/>
          </a:xfrm>
        </p:grpSpPr>
        <p:sp>
          <p:nvSpPr>
            <p:cNvPr id="125" name="Rectangle 124"/>
            <p:cNvSpPr/>
            <p:nvPr/>
          </p:nvSpPr>
          <p:spPr>
            <a:xfrm>
              <a:off x="973899" y="6163056"/>
              <a:ext cx="3437056" cy="15118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150" dirty="0" smtClean="0">
                  <a:latin typeface="Times New Roman" pitchFamily="18" charset="0"/>
                  <a:cs typeface="Times New Roman" pitchFamily="18" charset="0"/>
                </a:rPr>
                <a:t>In Judaism, procreation and family life were essential. The family supported and protected itself, and perpetuating the family was central to survival. Any sexual act that could not result in pregnancy was seen as a waste of potential increase and continuation of the family. This is likely why sex between men, barren women, masturbation, etc., were considered taboos.</a:t>
              </a:r>
              <a:endParaRPr lang="en-US" sz="1150" dirty="0">
                <a:latin typeface="Times New Roman" pitchFamily="18" charset="0"/>
                <a:cs typeface="Times New Roman" pitchFamily="18" charset="0"/>
              </a:endParaRPr>
            </a:p>
          </p:txBody>
        </p:sp>
        <p:sp>
          <p:nvSpPr>
            <p:cNvPr id="126" name="Rectangle 125"/>
            <p:cNvSpPr/>
            <p:nvPr/>
          </p:nvSpPr>
          <p:spPr>
            <a:xfrm>
              <a:off x="949515" y="4968240"/>
              <a:ext cx="3498015" cy="3048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r>
                <a:rPr lang="en-US" sz="1200" dirty="0" smtClean="0">
                  <a:latin typeface="Times New Roman" pitchFamily="18" charset="0"/>
                  <a:cs typeface="Times New Roman" pitchFamily="18" charset="0"/>
                </a:rPr>
                <a:t>Often attributed to Moses, c. 1350 BC; many modern scholars view this text as post-exilic, c. 550  BC. </a:t>
              </a:r>
              <a:endParaRPr lang="en-US" sz="1200" dirty="0">
                <a:latin typeface="Times New Roman" pitchFamily="18" charset="0"/>
                <a:cs typeface="Times New Roman" pitchFamily="18" charset="0"/>
              </a:endParaRPr>
            </a:p>
          </p:txBody>
        </p:sp>
        <p:sp>
          <p:nvSpPr>
            <p:cNvPr id="127" name="Rectangle 126"/>
            <p:cNvSpPr/>
            <p:nvPr/>
          </p:nvSpPr>
          <p:spPr>
            <a:xfrm>
              <a:off x="949515" y="5663185"/>
              <a:ext cx="3477175" cy="2682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smtClean="0">
                  <a:latin typeface="Times New Roman" pitchFamily="18" charset="0"/>
                  <a:cs typeface="Times New Roman" pitchFamily="18" charset="0"/>
                </a:rPr>
                <a:t>Post exilic Judea/Israel.</a:t>
              </a:r>
              <a:endParaRPr lang="en-US" sz="1200" dirty="0">
                <a:latin typeface="Times New Roman" pitchFamily="18" charset="0"/>
                <a:cs typeface="Times New Roman" pitchFamily="18" charset="0"/>
              </a:endParaRPr>
            </a:p>
          </p:txBody>
        </p:sp>
        <p:grpSp>
          <p:nvGrpSpPr>
            <p:cNvPr id="128" name="Group 56"/>
            <p:cNvGrpSpPr/>
            <p:nvPr/>
          </p:nvGrpSpPr>
          <p:grpSpPr>
            <a:xfrm>
              <a:off x="-74613" y="4456174"/>
              <a:ext cx="1446213" cy="3218689"/>
              <a:chOff x="-74613" y="4456174"/>
              <a:chExt cx="1446213" cy="3218689"/>
            </a:xfrm>
          </p:grpSpPr>
          <p:sp>
            <p:nvSpPr>
              <p:cNvPr id="133" name="Oval 4"/>
              <p:cNvSpPr/>
              <p:nvPr/>
            </p:nvSpPr>
            <p:spPr bwMode="auto">
              <a:xfrm>
                <a:off x="668338" y="5060950"/>
                <a:ext cx="703262" cy="4953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900" dirty="0"/>
                  <a:t>what</a:t>
                </a:r>
              </a:p>
            </p:txBody>
          </p:sp>
          <p:sp>
            <p:nvSpPr>
              <p:cNvPr id="134" name="Oval 4"/>
              <p:cNvSpPr/>
              <p:nvPr/>
            </p:nvSpPr>
            <p:spPr bwMode="auto">
              <a:xfrm>
                <a:off x="681038" y="5749925"/>
                <a:ext cx="612775" cy="4953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900" dirty="0"/>
                  <a:t>when</a:t>
                </a:r>
              </a:p>
            </p:txBody>
          </p:sp>
          <p:sp>
            <p:nvSpPr>
              <p:cNvPr id="135" name="Oval 4"/>
              <p:cNvSpPr/>
              <p:nvPr/>
            </p:nvSpPr>
            <p:spPr bwMode="auto">
              <a:xfrm>
                <a:off x="661988" y="6467475"/>
                <a:ext cx="677862" cy="493713"/>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endParaRPr lang="en-US" sz="1000" dirty="0"/>
              </a:p>
            </p:txBody>
          </p:sp>
          <p:sp>
            <p:nvSpPr>
              <p:cNvPr id="136" name="Rectangle 135"/>
              <p:cNvSpPr/>
              <p:nvPr/>
            </p:nvSpPr>
            <p:spPr bwMode="auto">
              <a:xfrm rot="16200000">
                <a:off x="-1345565" y="5773131"/>
                <a:ext cx="3218689" cy="584775"/>
              </a:xfrm>
              <a:prstGeom prst="rect">
                <a:avLst/>
              </a:prstGeom>
              <a:noFill/>
            </p:spPr>
            <p:txBody>
              <a:bodyPr wrap="square">
                <a:spAutoFit/>
              </a:bodyPr>
              <a:lstStyle/>
              <a:p>
                <a:pPr algn="ctr" defTabSz="1018824" fontAlgn="auto">
                  <a:spcBef>
                    <a:spcPts val="0"/>
                  </a:spcBef>
                  <a:spcAft>
                    <a:spcPts val="0"/>
                  </a:spcAft>
                  <a:defRPr/>
                </a:pP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Influences</a:t>
                </a:r>
              </a:p>
            </p:txBody>
          </p:sp>
          <p:sp>
            <p:nvSpPr>
              <p:cNvPr id="137" name="Oval 6"/>
              <p:cNvSpPr/>
              <p:nvPr/>
            </p:nvSpPr>
            <p:spPr bwMode="auto">
              <a:xfrm>
                <a:off x="498410" y="6675121"/>
                <a:ext cx="438913" cy="207264"/>
              </a:xfrm>
              <a:prstGeom prst="ellipse">
                <a:avLst/>
              </a:prstGeom>
            </p:spPr>
            <p:style>
              <a:lnRef idx="1">
                <a:schemeClr val="accent2"/>
              </a:lnRef>
              <a:fillRef idx="3">
                <a:schemeClr val="accent2"/>
              </a:fillRef>
              <a:effectRef idx="2">
                <a:schemeClr val="accent2"/>
              </a:effectRef>
              <a:fontRef idx="minor">
                <a:schemeClr val="lt1"/>
              </a:fontRef>
            </p:style>
          </p:sp>
          <p:sp>
            <p:nvSpPr>
              <p:cNvPr id="138" name="Oval 4"/>
              <p:cNvSpPr/>
              <p:nvPr/>
            </p:nvSpPr>
            <p:spPr bwMode="auto">
              <a:xfrm>
                <a:off x="120459" y="6528816"/>
                <a:ext cx="1174941" cy="499872"/>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why</a:t>
                </a:r>
              </a:p>
            </p:txBody>
          </p:sp>
          <p:sp>
            <p:nvSpPr>
              <p:cNvPr id="139" name="Oval 6"/>
              <p:cNvSpPr/>
              <p:nvPr/>
            </p:nvSpPr>
            <p:spPr bwMode="auto">
              <a:xfrm>
                <a:off x="461835" y="5980176"/>
                <a:ext cx="414528" cy="243840"/>
              </a:xfrm>
              <a:prstGeom prst="ellipse">
                <a:avLst/>
              </a:prstGeom>
            </p:spPr>
            <p:style>
              <a:lnRef idx="1">
                <a:schemeClr val="accent6"/>
              </a:lnRef>
              <a:fillRef idx="3">
                <a:schemeClr val="accent6"/>
              </a:fillRef>
              <a:effectRef idx="2">
                <a:schemeClr val="accent6"/>
              </a:effectRef>
              <a:fontRef idx="minor">
                <a:schemeClr val="lt1"/>
              </a:fontRef>
            </p:style>
          </p:sp>
          <p:sp>
            <p:nvSpPr>
              <p:cNvPr id="140" name="Oval 6"/>
              <p:cNvSpPr/>
              <p:nvPr/>
            </p:nvSpPr>
            <p:spPr bwMode="auto">
              <a:xfrm>
                <a:off x="449643" y="5626608"/>
                <a:ext cx="426720" cy="219456"/>
              </a:xfrm>
              <a:prstGeom prst="ellipse">
                <a:avLst/>
              </a:prstGeom>
            </p:spPr>
            <p:style>
              <a:lnRef idx="1">
                <a:schemeClr val="accent1"/>
              </a:lnRef>
              <a:fillRef idx="3">
                <a:schemeClr val="accent1"/>
              </a:fillRef>
              <a:effectRef idx="2">
                <a:schemeClr val="accent1"/>
              </a:effectRef>
              <a:fontRef idx="minor">
                <a:schemeClr val="lt1"/>
              </a:fontRef>
            </p:style>
          </p:sp>
          <p:sp>
            <p:nvSpPr>
              <p:cNvPr id="141" name="Oval 6"/>
              <p:cNvSpPr/>
              <p:nvPr/>
            </p:nvSpPr>
            <p:spPr bwMode="auto">
              <a:xfrm>
                <a:off x="450026" y="5382767"/>
                <a:ext cx="401954" cy="195073"/>
              </a:xfrm>
              <a:prstGeom prst="ellipse">
                <a:avLst/>
              </a:prstGeom>
            </p:spPr>
            <p:style>
              <a:lnRef idx="1">
                <a:schemeClr val="accent4"/>
              </a:lnRef>
              <a:fillRef idx="3">
                <a:schemeClr val="accent4"/>
              </a:fillRef>
              <a:effectRef idx="2">
                <a:schemeClr val="accent4"/>
              </a:effectRef>
              <a:fontRef idx="minor">
                <a:schemeClr val="lt1"/>
              </a:fontRef>
            </p:style>
          </p:sp>
          <p:sp>
            <p:nvSpPr>
              <p:cNvPr id="142" name="Oval 6"/>
              <p:cNvSpPr/>
              <p:nvPr/>
            </p:nvSpPr>
            <p:spPr bwMode="auto">
              <a:xfrm>
                <a:off x="425259" y="5017008"/>
                <a:ext cx="414528" cy="170688"/>
              </a:xfrm>
              <a:prstGeom prst="ellipse">
                <a:avLst/>
              </a:prstGeom>
            </p:spPr>
            <p:style>
              <a:lnRef idx="1">
                <a:schemeClr val="accent3"/>
              </a:lnRef>
              <a:fillRef idx="3">
                <a:schemeClr val="accent3"/>
              </a:fillRef>
              <a:effectRef idx="2">
                <a:schemeClr val="accent3"/>
              </a:effectRef>
              <a:fontRef idx="minor">
                <a:schemeClr val="lt1"/>
              </a:fontRef>
            </p:style>
          </p:sp>
          <p:sp>
            <p:nvSpPr>
              <p:cNvPr id="143" name="Oval 4"/>
              <p:cNvSpPr/>
              <p:nvPr/>
            </p:nvSpPr>
            <p:spPr bwMode="auto">
              <a:xfrm>
                <a:off x="205803" y="5955792"/>
                <a:ext cx="933769" cy="268224"/>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when</a:t>
                </a:r>
              </a:p>
            </p:txBody>
          </p:sp>
          <p:sp>
            <p:nvSpPr>
              <p:cNvPr id="144" name="Oval 4"/>
              <p:cNvSpPr/>
              <p:nvPr/>
            </p:nvSpPr>
            <p:spPr bwMode="auto">
              <a:xfrm>
                <a:off x="157035" y="5565648"/>
                <a:ext cx="1036319" cy="353568"/>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where</a:t>
                </a:r>
              </a:p>
            </p:txBody>
          </p:sp>
          <p:sp>
            <p:nvSpPr>
              <p:cNvPr id="145" name="Oval 4"/>
              <p:cNvSpPr/>
              <p:nvPr/>
            </p:nvSpPr>
            <p:spPr bwMode="auto">
              <a:xfrm>
                <a:off x="-74613" y="4578096"/>
                <a:ext cx="1438656" cy="18288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what</a:t>
                </a:r>
              </a:p>
            </p:txBody>
          </p:sp>
          <p:sp>
            <p:nvSpPr>
              <p:cNvPr id="146" name="Oval 4"/>
              <p:cNvSpPr/>
              <p:nvPr/>
            </p:nvSpPr>
            <p:spPr bwMode="auto">
              <a:xfrm>
                <a:off x="291147" y="4639056"/>
                <a:ext cx="719328" cy="963168"/>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who</a:t>
                </a:r>
              </a:p>
            </p:txBody>
          </p:sp>
        </p:grpSp>
        <p:sp>
          <p:nvSpPr>
            <p:cNvPr id="130" name="Rectangle 129"/>
            <p:cNvSpPr/>
            <p:nvPr/>
          </p:nvSpPr>
          <p:spPr>
            <a:xfrm>
              <a:off x="949515" y="5992368"/>
              <a:ext cx="3477177" cy="13411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smtClean="0">
                  <a:latin typeface="Times New Roman" pitchFamily="18" charset="0"/>
                  <a:cs typeface="Times New Roman" pitchFamily="18" charset="0"/>
                </a:rPr>
                <a:t>About 550 BC.</a:t>
              </a:r>
              <a:endParaRPr lang="en-US" sz="1200" dirty="0">
                <a:latin typeface="Times New Roman" pitchFamily="18" charset="0"/>
                <a:cs typeface="Times New Roman" pitchFamily="18" charset="0"/>
              </a:endParaRPr>
            </a:p>
          </p:txBody>
        </p:sp>
      </p:grpSp>
      <p:pic>
        <p:nvPicPr>
          <p:cNvPr id="178" name="Picture 4"/>
          <p:cNvPicPr>
            <a:picLocks noChangeAspect="1" noChangeArrowheads="1"/>
          </p:cNvPicPr>
          <p:nvPr/>
        </p:nvPicPr>
        <p:blipFill>
          <a:blip r:embed="rId4" cstate="print"/>
          <a:srcRect l="879" t="2972" r="2247" b="4508"/>
          <a:stretch>
            <a:fillRect/>
          </a:stretch>
        </p:blipFill>
        <p:spPr bwMode="auto">
          <a:xfrm>
            <a:off x="7137513" y="2962656"/>
            <a:ext cx="2430030" cy="731520"/>
          </a:xfrm>
          <a:prstGeom prst="rect">
            <a:avLst/>
          </a:prstGeom>
          <a:ln w="88900" cap="sq" cmpd="thickThin">
            <a:noFill/>
            <a:prstDash val="solid"/>
            <a:miter lim="800000"/>
          </a:ln>
          <a:effectLst/>
        </p:spPr>
      </p:pic>
      <p:pic>
        <p:nvPicPr>
          <p:cNvPr id="179" name="Picture 3"/>
          <p:cNvPicPr>
            <a:picLocks noChangeAspect="1" noChangeArrowheads="1"/>
          </p:cNvPicPr>
          <p:nvPr/>
        </p:nvPicPr>
        <p:blipFill>
          <a:blip r:embed="rId5" cstate="print">
            <a:duotone>
              <a:schemeClr val="accent3">
                <a:shade val="45000"/>
                <a:satMod val="135000"/>
              </a:schemeClr>
              <a:prstClr val="white"/>
            </a:duotone>
          </a:blip>
          <a:srcRect l="53979" t="52845" r="22715" b="9180"/>
          <a:stretch>
            <a:fillRect/>
          </a:stretch>
        </p:blipFill>
        <p:spPr bwMode="auto">
          <a:xfrm>
            <a:off x="7862080" y="3235953"/>
            <a:ext cx="537970" cy="215004"/>
          </a:xfrm>
          <a:prstGeom prst="rect">
            <a:avLst/>
          </a:prstGeom>
          <a:noFill/>
          <a:ln w="38100">
            <a:noFill/>
            <a:miter lim="800000"/>
            <a:headEnd/>
            <a:tailEnd/>
          </a:ln>
          <a:effectLst/>
        </p:spPr>
      </p:pic>
      <p:pic>
        <p:nvPicPr>
          <p:cNvPr id="180" name="Picture 3"/>
          <p:cNvPicPr>
            <a:picLocks noChangeAspect="1" noChangeArrowheads="1"/>
          </p:cNvPicPr>
          <p:nvPr/>
        </p:nvPicPr>
        <p:blipFill>
          <a:blip r:embed="rId5" cstate="print">
            <a:duotone>
              <a:schemeClr val="accent2">
                <a:shade val="45000"/>
                <a:satMod val="135000"/>
              </a:schemeClr>
              <a:prstClr val="white"/>
            </a:duotone>
          </a:blip>
          <a:srcRect l="6531" t="9022" r="77739" b="58478"/>
          <a:stretch>
            <a:fillRect/>
          </a:stretch>
        </p:blipFill>
        <p:spPr bwMode="auto">
          <a:xfrm>
            <a:off x="8141256" y="2969084"/>
            <a:ext cx="363108" cy="184004"/>
          </a:xfrm>
          <a:prstGeom prst="rect">
            <a:avLst/>
          </a:prstGeom>
          <a:noFill/>
          <a:ln w="19050">
            <a:noFill/>
            <a:miter lim="800000"/>
            <a:headEnd/>
            <a:tailEnd/>
          </a:ln>
          <a:effectLst/>
        </p:spPr>
      </p:pic>
      <p:sp>
        <p:nvSpPr>
          <p:cNvPr id="107" name="Rounded Rectangle 106"/>
          <p:cNvSpPr/>
          <p:nvPr/>
        </p:nvSpPr>
        <p:spPr>
          <a:xfrm>
            <a:off x="5230368" y="1950720"/>
            <a:ext cx="4620768" cy="780288"/>
          </a:xfrm>
          <a:prstGeom prst="roundRect">
            <a:avLst>
              <a:gd name="adj" fmla="val 10000"/>
            </a:avLst>
          </a:prstGeom>
          <a:ln>
            <a:solidFill>
              <a:schemeClr val="accent3">
                <a:lumMod val="50000"/>
              </a:schemeClr>
            </a:solidFill>
          </a:ln>
        </p:spPr>
        <p:style>
          <a:lnRef idx="2">
            <a:schemeClr val="accent3"/>
          </a:lnRef>
          <a:fillRef idx="1">
            <a:schemeClr val="lt1"/>
          </a:fillRef>
          <a:effectRef idx="0">
            <a:schemeClr val="accent3"/>
          </a:effectRef>
          <a:fontRef idx="minor">
            <a:schemeClr val="dk1"/>
          </a:fontRef>
        </p:style>
      </p:sp>
      <p:sp>
        <p:nvSpPr>
          <p:cNvPr id="149" name="Rectangle 148"/>
          <p:cNvSpPr/>
          <p:nvPr/>
        </p:nvSpPr>
        <p:spPr>
          <a:xfrm>
            <a:off x="5218176" y="1951899"/>
            <a:ext cx="4620768" cy="830997"/>
          </a:xfrm>
          <a:prstGeom prst="rect">
            <a:avLst/>
          </a:prstGeom>
        </p:spPr>
        <p:txBody>
          <a:bodyPr wrap="square">
            <a:spAutoFit/>
          </a:bodyPr>
          <a:lstStyle/>
          <a:p>
            <a:pPr algn="just"/>
            <a:r>
              <a:rPr lang="en-US" sz="1200" b="1" i="1" u="sng" dirty="0" smtClean="0">
                <a:solidFill>
                  <a:schemeClr val="accent3">
                    <a:lumMod val="50000"/>
                  </a:schemeClr>
                </a:solidFill>
                <a:latin typeface="Times New Roman" pitchFamily="18" charset="0"/>
                <a:cs typeface="Times New Roman" pitchFamily="18" charset="0"/>
              </a:rPr>
              <a:t>Tow’ebah</a:t>
            </a:r>
            <a:r>
              <a:rPr lang="en-US" sz="1200" dirty="0" smtClean="0">
                <a:solidFill>
                  <a:schemeClr val="accent3">
                    <a:lumMod val="50000"/>
                  </a:schemeClr>
                </a:solidFill>
                <a:latin typeface="Times New Roman" pitchFamily="18" charset="0"/>
                <a:cs typeface="Times New Roman" pitchFamily="18" charset="0"/>
              </a:rPr>
              <a:t>, translated ‘abomination’ in the King James  Version (1611). This term appears most often in relation to an idol or idolatrous practice, including temple prostitution. It is applied to those things that cause ritual impurity.</a:t>
            </a:r>
            <a:endParaRPr lang="en-US" sz="1200" dirty="0">
              <a:solidFill>
                <a:schemeClr val="accent3">
                  <a:lumMod val="50000"/>
                </a:schemeClr>
              </a:solidFill>
              <a:latin typeface="Times New Roman" pitchFamily="18" charset="0"/>
              <a:cs typeface="Times New Roman" pitchFamily="18" charset="0"/>
            </a:endParaRPr>
          </a:p>
        </p:txBody>
      </p:sp>
      <p:sp>
        <p:nvSpPr>
          <p:cNvPr id="150" name="Rounded Rectangle 149"/>
          <p:cNvSpPr/>
          <p:nvPr/>
        </p:nvSpPr>
        <p:spPr>
          <a:xfrm>
            <a:off x="7437120" y="1131751"/>
            <a:ext cx="2474975" cy="771287"/>
          </a:xfrm>
          <a:prstGeom prst="roundRect">
            <a:avLst>
              <a:gd name="adj" fmla="val 10000"/>
            </a:avLst>
          </a:prstGeom>
          <a:ln>
            <a:solidFill>
              <a:schemeClr val="accent6"/>
            </a:solidFill>
          </a:ln>
        </p:spPr>
        <p:style>
          <a:lnRef idx="2">
            <a:schemeClr val="accent2"/>
          </a:lnRef>
          <a:fillRef idx="1">
            <a:schemeClr val="lt1"/>
          </a:fillRef>
          <a:effectRef idx="0">
            <a:schemeClr val="accent2"/>
          </a:effectRef>
          <a:fontRef idx="minor">
            <a:schemeClr val="dk1"/>
          </a:fontRef>
        </p:style>
      </p:sp>
      <p:sp>
        <p:nvSpPr>
          <p:cNvPr id="151" name="Rectangle 150"/>
          <p:cNvSpPr/>
          <p:nvPr/>
        </p:nvSpPr>
        <p:spPr>
          <a:xfrm>
            <a:off x="7351776" y="1128835"/>
            <a:ext cx="2706624" cy="830997"/>
          </a:xfrm>
          <a:prstGeom prst="rect">
            <a:avLst/>
          </a:prstGeom>
        </p:spPr>
        <p:txBody>
          <a:bodyPr wrap="square">
            <a:spAutoFit/>
          </a:bodyPr>
          <a:lstStyle/>
          <a:p>
            <a:r>
              <a:rPr lang="en-US" sz="1200" b="1" i="1" u="sng" dirty="0" smtClean="0">
                <a:solidFill>
                  <a:schemeClr val="accent6"/>
                </a:solidFill>
                <a:latin typeface="Times New Roman" pitchFamily="18" charset="0"/>
                <a:cs typeface="Times New Roman" pitchFamily="18" charset="0"/>
              </a:rPr>
              <a:t>Zakar</a:t>
            </a:r>
            <a:r>
              <a:rPr lang="en-US" sz="1200" dirty="0" smtClean="0">
                <a:solidFill>
                  <a:schemeClr val="accent6"/>
                </a:solidFill>
                <a:latin typeface="Times New Roman" pitchFamily="18" charset="0"/>
                <a:cs typeface="Times New Roman" pitchFamily="18" charset="0"/>
              </a:rPr>
              <a:t>, is ‘male’ but is not the usual word for ‘man’ (ish), Zakar is used of  humans or animals and implies ‘the one by whom a family line continues’.</a:t>
            </a:r>
            <a:endParaRPr lang="en-US" sz="1200" dirty="0">
              <a:solidFill>
                <a:schemeClr val="accent6"/>
              </a:solidFill>
              <a:latin typeface="Times New Roman" pitchFamily="18" charset="0"/>
              <a:cs typeface="Times New Roman" pitchFamily="18" charset="0"/>
            </a:endParaRPr>
          </a:p>
        </p:txBody>
      </p:sp>
      <p:grpSp>
        <p:nvGrpSpPr>
          <p:cNvPr id="152" name="Group 163"/>
          <p:cNvGrpSpPr/>
          <p:nvPr/>
        </p:nvGrpSpPr>
        <p:grpSpPr>
          <a:xfrm>
            <a:off x="5181600" y="1064282"/>
            <a:ext cx="2192941" cy="995198"/>
            <a:chOff x="5271343" y="-157697"/>
            <a:chExt cx="2192941" cy="995198"/>
          </a:xfrm>
        </p:grpSpPr>
        <p:sp>
          <p:nvSpPr>
            <p:cNvPr id="176" name="Rounded Rectangle 175"/>
            <p:cNvSpPr/>
            <p:nvPr/>
          </p:nvSpPr>
          <p:spPr>
            <a:xfrm>
              <a:off x="5295727" y="-157697"/>
              <a:ext cx="2168557" cy="849861"/>
            </a:xfrm>
            <a:prstGeom prst="roundRect">
              <a:avLst>
                <a:gd name="adj" fmla="val 10000"/>
              </a:avLst>
            </a:prstGeom>
            <a:ln>
              <a:solidFill>
                <a:schemeClr val="accent2"/>
              </a:solidFill>
            </a:ln>
          </p:spPr>
          <p:style>
            <a:lnRef idx="2">
              <a:schemeClr val="accent2"/>
            </a:lnRef>
            <a:fillRef idx="1">
              <a:schemeClr val="lt1"/>
            </a:fillRef>
            <a:effectRef idx="0">
              <a:schemeClr val="accent2"/>
            </a:effectRef>
            <a:fontRef idx="minor">
              <a:schemeClr val="dk1"/>
            </a:fontRef>
          </p:style>
        </p:sp>
        <p:sp>
          <p:nvSpPr>
            <p:cNvPr id="177" name="Rectangle 176"/>
            <p:cNvSpPr/>
            <p:nvPr/>
          </p:nvSpPr>
          <p:spPr>
            <a:xfrm>
              <a:off x="5271343" y="-131995"/>
              <a:ext cx="2161132" cy="969496"/>
            </a:xfrm>
            <a:prstGeom prst="rect">
              <a:avLst/>
            </a:prstGeom>
          </p:spPr>
          <p:txBody>
            <a:bodyPr wrap="square">
              <a:spAutoFit/>
            </a:bodyPr>
            <a:lstStyle/>
            <a:p>
              <a:pPr algn="just"/>
              <a:r>
                <a:rPr lang="en-US" sz="1200" b="1" i="1" u="sng" dirty="0" smtClean="0">
                  <a:solidFill>
                    <a:schemeClr val="accent2"/>
                  </a:solidFill>
                  <a:latin typeface="Times New Roman" pitchFamily="18" charset="0"/>
                  <a:cs typeface="Times New Roman" pitchFamily="18" charset="0"/>
                </a:rPr>
                <a:t>Shakab</a:t>
              </a:r>
              <a:r>
                <a:rPr lang="en-US" sz="1200" dirty="0" smtClean="0">
                  <a:solidFill>
                    <a:schemeClr val="accent2"/>
                  </a:solidFill>
                  <a:latin typeface="Times New Roman" pitchFamily="18" charset="0"/>
                  <a:cs typeface="Times New Roman" pitchFamily="18" charset="0"/>
                </a:rPr>
                <a:t>, is rendered here as ‘to lie with’. This can mean simply to lie down but can also indicate sexual intercourse. </a:t>
              </a:r>
            </a:p>
            <a:p>
              <a:pPr algn="just"/>
              <a:endParaRPr lang="en-US" sz="900" dirty="0" smtClean="0">
                <a:solidFill>
                  <a:schemeClr val="accent2"/>
                </a:solidFill>
                <a:latin typeface="+mn-lt"/>
              </a:endParaRPr>
            </a:p>
          </p:txBody>
        </p:sp>
      </p:grpSp>
      <p:sp>
        <p:nvSpPr>
          <p:cNvPr id="153" name="Rectangle 152"/>
          <p:cNvSpPr/>
          <p:nvPr/>
        </p:nvSpPr>
        <p:spPr bwMode="auto">
          <a:xfrm>
            <a:off x="5132832" y="0"/>
            <a:ext cx="1438656" cy="954107"/>
          </a:xfrm>
          <a:prstGeom prst="rect">
            <a:avLst/>
          </a:prstGeom>
          <a:noFill/>
          <a:ln>
            <a:noFill/>
          </a:ln>
        </p:spPr>
        <p:txBody>
          <a:bodyPr wrap="square">
            <a:spAutoFit/>
          </a:bodyPr>
          <a:lstStyle/>
          <a:p>
            <a:pPr algn="ctr" defTabSz="1018824" fontAlgn="auto">
              <a:spcBef>
                <a:spcPts val="0"/>
              </a:spcBef>
              <a:spcAft>
                <a:spcPts val="0"/>
              </a:spcAft>
              <a:defRPr/>
            </a:pPr>
            <a:r>
              <a:rPr lang="en-US" sz="2800" b="1" dirty="0" smtClean="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rPr>
              <a:t>Hebrew Text</a:t>
            </a:r>
            <a:endParaRPr lang="en-US" sz="2800" b="1" dirty="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endParaRPr>
          </a:p>
        </p:txBody>
      </p:sp>
      <p:grpSp>
        <p:nvGrpSpPr>
          <p:cNvPr id="154" name="Group 137"/>
          <p:cNvGrpSpPr/>
          <p:nvPr/>
        </p:nvGrpSpPr>
        <p:grpSpPr>
          <a:xfrm>
            <a:off x="6622749" y="163967"/>
            <a:ext cx="2667714" cy="1015081"/>
            <a:chOff x="6744054" y="530192"/>
            <a:chExt cx="2667714" cy="1015081"/>
          </a:xfrm>
        </p:grpSpPr>
        <p:grpSp>
          <p:nvGrpSpPr>
            <p:cNvPr id="167" name="Group 122"/>
            <p:cNvGrpSpPr/>
            <p:nvPr/>
          </p:nvGrpSpPr>
          <p:grpSpPr>
            <a:xfrm>
              <a:off x="6744054" y="530192"/>
              <a:ext cx="2667714" cy="1015081"/>
              <a:chOff x="998301" y="1964001"/>
              <a:chExt cx="4752752" cy="1971626"/>
            </a:xfrm>
          </p:grpSpPr>
          <p:sp>
            <p:nvSpPr>
              <p:cNvPr id="174" name="Oval 4"/>
              <p:cNvSpPr/>
              <p:nvPr/>
            </p:nvSpPr>
            <p:spPr>
              <a:xfrm>
                <a:off x="998301" y="1964001"/>
                <a:ext cx="4752752" cy="1810512"/>
              </a:xfrm>
              <a:prstGeom prst="ellipse">
                <a:avLst/>
              </a:prstGeom>
              <a:solidFill>
                <a:schemeClr val="bg1"/>
              </a:solidFill>
            </p:spPr>
            <p:style>
              <a:lnRef idx="2">
                <a:schemeClr val="accent5"/>
              </a:lnRef>
              <a:fillRef idx="1">
                <a:schemeClr val="lt1"/>
              </a:fillRef>
              <a:effectRef idx="0">
                <a:schemeClr val="accent5"/>
              </a:effectRef>
              <a:fontRef idx="minor">
                <a:schemeClr val="dk1"/>
              </a:fontRef>
            </p:style>
          </p:sp>
          <p:sp>
            <p:nvSpPr>
              <p:cNvPr id="175" name="Oval 4"/>
              <p:cNvSpPr/>
              <p:nvPr/>
            </p:nvSpPr>
            <p:spPr>
              <a:xfrm>
                <a:off x="2712688" y="2655401"/>
                <a:ext cx="1280224" cy="12802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endParaRPr lang="en-US" sz="4200" kern="1200" dirty="0"/>
              </a:p>
            </p:txBody>
          </p:sp>
        </p:grpSp>
        <p:grpSp>
          <p:nvGrpSpPr>
            <p:cNvPr id="168" name="Group 129"/>
            <p:cNvGrpSpPr/>
            <p:nvPr/>
          </p:nvGrpSpPr>
          <p:grpSpPr>
            <a:xfrm>
              <a:off x="6942790" y="727007"/>
              <a:ext cx="2083776" cy="479189"/>
              <a:chOff x="5493237" y="172177"/>
              <a:chExt cx="2525572" cy="602946"/>
            </a:xfrm>
          </p:grpSpPr>
          <p:grpSp>
            <p:nvGrpSpPr>
              <p:cNvPr id="169" name="Group 87"/>
              <p:cNvGrpSpPr/>
              <p:nvPr/>
            </p:nvGrpSpPr>
            <p:grpSpPr>
              <a:xfrm>
                <a:off x="5493237" y="172177"/>
                <a:ext cx="2525572" cy="602946"/>
                <a:chOff x="6046293" y="188982"/>
                <a:chExt cx="3397250" cy="692150"/>
              </a:xfrm>
              <a:effectLst/>
            </p:grpSpPr>
            <p:pic>
              <p:nvPicPr>
                <p:cNvPr id="171" name="Picture 3"/>
                <p:cNvPicPr>
                  <a:picLocks noChangeAspect="1" noChangeArrowheads="1"/>
                </p:cNvPicPr>
                <p:nvPr/>
              </p:nvPicPr>
              <p:blipFill>
                <a:blip r:embed="rId5" cstate="print"/>
                <a:srcRect l="1719" t="3292" r="1623" b="4725"/>
                <a:stretch>
                  <a:fillRect/>
                </a:stretch>
              </p:blipFill>
              <p:spPr bwMode="auto">
                <a:xfrm>
                  <a:off x="6046293" y="188982"/>
                  <a:ext cx="3397250" cy="692150"/>
                </a:xfrm>
                <a:prstGeom prst="rect">
                  <a:avLst/>
                </a:prstGeom>
                <a:ln w="88900" cap="sq" cmpd="thickThin">
                  <a:noFill/>
                  <a:prstDash val="solid"/>
                  <a:miter lim="800000"/>
                </a:ln>
                <a:effectLst/>
              </p:spPr>
            </p:pic>
            <p:pic>
              <p:nvPicPr>
                <p:cNvPr id="172" name="Picture 3"/>
                <p:cNvPicPr>
                  <a:picLocks noChangeAspect="1" noChangeArrowheads="1"/>
                </p:cNvPicPr>
                <p:nvPr/>
              </p:nvPicPr>
              <p:blipFill>
                <a:blip r:embed="rId5" cstate="print">
                  <a:duotone>
                    <a:schemeClr val="accent3">
                      <a:shade val="45000"/>
                      <a:satMod val="135000"/>
                    </a:schemeClr>
                    <a:prstClr val="white"/>
                  </a:duotone>
                </a:blip>
                <a:srcRect l="53979" t="52845" r="22715" b="9180"/>
                <a:stretch>
                  <a:fillRect/>
                </a:stretch>
              </p:blipFill>
              <p:spPr bwMode="auto">
                <a:xfrm>
                  <a:off x="7782059" y="552372"/>
                  <a:ext cx="819150" cy="285751"/>
                </a:xfrm>
                <a:prstGeom prst="rect">
                  <a:avLst/>
                </a:prstGeom>
                <a:noFill/>
                <a:ln w="38100">
                  <a:noFill/>
                  <a:miter lim="800000"/>
                  <a:headEnd/>
                  <a:tailEnd/>
                </a:ln>
                <a:effectLst/>
              </p:spPr>
            </p:pic>
            <p:pic>
              <p:nvPicPr>
                <p:cNvPr id="173" name="Picture 3"/>
                <p:cNvPicPr>
                  <a:picLocks noChangeAspect="1" noChangeArrowheads="1"/>
                </p:cNvPicPr>
                <p:nvPr/>
              </p:nvPicPr>
              <p:blipFill>
                <a:blip r:embed="rId5" cstate="print">
                  <a:duotone>
                    <a:schemeClr val="accent2">
                      <a:shade val="45000"/>
                      <a:satMod val="135000"/>
                    </a:schemeClr>
                    <a:prstClr val="white"/>
                  </a:duotone>
                </a:blip>
                <a:srcRect l="6461" t="7941" r="77815" b="60833"/>
                <a:stretch>
                  <a:fillRect/>
                </a:stretch>
              </p:blipFill>
              <p:spPr bwMode="auto">
                <a:xfrm>
                  <a:off x="6133418" y="240491"/>
                  <a:ext cx="552660" cy="234968"/>
                </a:xfrm>
                <a:prstGeom prst="rect">
                  <a:avLst/>
                </a:prstGeom>
                <a:noFill/>
                <a:ln w="19050">
                  <a:noFill/>
                  <a:miter lim="800000"/>
                  <a:headEnd/>
                  <a:tailEnd/>
                </a:ln>
                <a:effectLst/>
              </p:spPr>
            </p:pic>
          </p:grpSp>
          <p:pic>
            <p:nvPicPr>
              <p:cNvPr id="170" name="Picture 4"/>
              <p:cNvPicPr>
                <a:picLocks noChangeAspect="1" noChangeArrowheads="1"/>
              </p:cNvPicPr>
              <p:nvPr/>
            </p:nvPicPr>
            <p:blipFill>
              <a:blip r:embed="rId4" cstate="print">
                <a:duotone>
                  <a:schemeClr val="accent6">
                    <a:shade val="45000"/>
                    <a:satMod val="135000"/>
                  </a:schemeClr>
                  <a:prstClr val="white"/>
                </a:duotone>
              </a:blip>
              <a:srcRect l="15205" t="8895" r="61778" b="69504"/>
              <a:stretch>
                <a:fillRect/>
              </a:stretch>
            </p:blipFill>
            <p:spPr bwMode="auto">
              <a:xfrm>
                <a:off x="7245576" y="249139"/>
                <a:ext cx="653833" cy="197511"/>
              </a:xfrm>
              <a:prstGeom prst="rect">
                <a:avLst/>
              </a:prstGeom>
              <a:ln w="88900" cap="sq" cmpd="thickThin">
                <a:noFill/>
                <a:prstDash val="solid"/>
                <a:miter lim="800000"/>
              </a:ln>
              <a:effectLst/>
            </p:spPr>
          </p:pic>
        </p:grpSp>
      </p:grpSp>
      <p:sp>
        <p:nvSpPr>
          <p:cNvPr id="164" name="Oval 4"/>
          <p:cNvSpPr/>
          <p:nvPr/>
        </p:nvSpPr>
        <p:spPr>
          <a:xfrm>
            <a:off x="6681216" y="2779776"/>
            <a:ext cx="3182112" cy="1072896"/>
          </a:xfrm>
          <a:prstGeom prst="ellipse">
            <a:avLst/>
          </a:prstGeom>
          <a:noFill/>
        </p:spPr>
        <p:style>
          <a:lnRef idx="2">
            <a:schemeClr val="accent5"/>
          </a:lnRef>
          <a:fillRef idx="1">
            <a:schemeClr val="lt1"/>
          </a:fillRef>
          <a:effectRef idx="0">
            <a:schemeClr val="accent5"/>
          </a:effectRef>
          <a:fontRef idx="minor">
            <a:schemeClr val="dk1"/>
          </a:fontRef>
        </p:style>
      </p:sp>
      <p:sp>
        <p:nvSpPr>
          <p:cNvPr id="166" name="Oval 4"/>
          <p:cNvSpPr/>
          <p:nvPr/>
        </p:nvSpPr>
        <p:spPr>
          <a:xfrm>
            <a:off x="6852509" y="3021295"/>
            <a:ext cx="836514" cy="90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endParaRPr lang="en-US" sz="4200" kern="1200" dirty="0"/>
          </a:p>
        </p:txBody>
      </p:sp>
      <p:sp>
        <p:nvSpPr>
          <p:cNvPr id="156" name="TextBox 155"/>
          <p:cNvSpPr txBox="1"/>
          <p:nvPr/>
        </p:nvSpPr>
        <p:spPr>
          <a:xfrm>
            <a:off x="6847584" y="584556"/>
            <a:ext cx="750627" cy="215444"/>
          </a:xfrm>
          <a:prstGeom prst="rect">
            <a:avLst/>
          </a:prstGeom>
          <a:noFill/>
        </p:spPr>
        <p:txBody>
          <a:bodyPr wrap="square" rtlCol="0">
            <a:spAutoFit/>
          </a:bodyPr>
          <a:lstStyle/>
          <a:p>
            <a:r>
              <a:rPr lang="en-US" sz="800" dirty="0" smtClean="0">
                <a:latin typeface="Times New Roman" pitchFamily="18" charset="0"/>
                <a:cs typeface="Times New Roman" pitchFamily="18" charset="0"/>
              </a:rPr>
              <a:t>18:22</a:t>
            </a:r>
            <a:endParaRPr lang="en-US" sz="800" dirty="0">
              <a:latin typeface="Times New Roman" pitchFamily="18" charset="0"/>
              <a:cs typeface="Times New Roman" pitchFamily="18" charset="0"/>
            </a:endParaRPr>
          </a:p>
        </p:txBody>
      </p:sp>
      <p:sp>
        <p:nvSpPr>
          <p:cNvPr id="161" name="TextBox 160"/>
          <p:cNvSpPr txBox="1"/>
          <p:nvPr/>
        </p:nvSpPr>
        <p:spPr>
          <a:xfrm>
            <a:off x="7071359" y="3182112"/>
            <a:ext cx="779203" cy="215444"/>
          </a:xfrm>
          <a:prstGeom prst="rect">
            <a:avLst/>
          </a:prstGeom>
          <a:noFill/>
        </p:spPr>
        <p:txBody>
          <a:bodyPr wrap="square" rtlCol="0">
            <a:spAutoFit/>
          </a:bodyPr>
          <a:lstStyle/>
          <a:p>
            <a:r>
              <a:rPr lang="en-US" sz="800" dirty="0" smtClean="0">
                <a:latin typeface="Times New Roman" pitchFamily="18" charset="0"/>
                <a:cs typeface="Times New Roman" pitchFamily="18" charset="0"/>
              </a:rPr>
              <a:t>20:13</a:t>
            </a:r>
            <a:endParaRPr lang="en-US" sz="800" dirty="0">
              <a:latin typeface="Times New Roman" pitchFamily="18" charset="0"/>
              <a:cs typeface="Times New Roman" pitchFamily="18" charset="0"/>
            </a:endParaRPr>
          </a:p>
        </p:txBody>
      </p:sp>
      <p:sp>
        <p:nvSpPr>
          <p:cNvPr id="93" name="Rectangle 92"/>
          <p:cNvSpPr/>
          <p:nvPr/>
        </p:nvSpPr>
        <p:spPr>
          <a:xfrm>
            <a:off x="1024128" y="3962400"/>
            <a:ext cx="3501559" cy="280417"/>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200" dirty="0" smtClean="0">
                <a:latin typeface="Times New Roman" pitchFamily="18" charset="0"/>
                <a:cs typeface="Times New Roman" pitchFamily="18" charset="0"/>
              </a:rPr>
              <a:t>Ethical ritual  law about unlawful sexual relations.</a:t>
            </a:r>
            <a:endParaRPr lang="en-US" sz="900" dirty="0"/>
          </a:p>
        </p:txBody>
      </p:sp>
      <p:grpSp>
        <p:nvGrpSpPr>
          <p:cNvPr id="98" name="Group 94"/>
          <p:cNvGrpSpPr/>
          <p:nvPr/>
        </p:nvGrpSpPr>
        <p:grpSpPr>
          <a:xfrm>
            <a:off x="5205983" y="5218178"/>
            <a:ext cx="4706112" cy="563668"/>
            <a:chOff x="5595569" y="2831957"/>
            <a:chExt cx="4320832" cy="902227"/>
          </a:xfrm>
        </p:grpSpPr>
        <p:sp>
          <p:nvSpPr>
            <p:cNvPr id="102" name="AutoShape 33"/>
            <p:cNvSpPr>
              <a:spLocks noChangeArrowheads="1"/>
            </p:cNvSpPr>
            <p:nvPr/>
          </p:nvSpPr>
          <p:spPr bwMode="gray">
            <a:xfrm>
              <a:off x="5595569" y="2831957"/>
              <a:ext cx="4320832" cy="814318"/>
            </a:xfrm>
            <a:prstGeom prst="roundRect">
              <a:avLst>
                <a:gd name="adj" fmla="val 10889"/>
              </a:avLst>
            </a:prstGeom>
            <a:ln>
              <a:headEnd/>
              <a:tailEn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lIns="101882" tIns="50941" rIns="101882" bIns="50941" anchor="ctr"/>
            <a:lstStyle/>
            <a:p>
              <a:pPr algn="r" defTabSz="1018824" eaLnBrk="0" fontAlgn="auto" hangingPunct="0">
                <a:spcBef>
                  <a:spcPts val="0"/>
                </a:spcBef>
                <a:spcAft>
                  <a:spcPts val="0"/>
                </a:spcAft>
                <a:defRPr/>
              </a:pPr>
              <a:r>
                <a:rPr lang="en-US" b="1" dirty="0">
                  <a:solidFill>
                    <a:srgbClr val="000000"/>
                  </a:solidFill>
                </a:rPr>
                <a:t>                 </a:t>
              </a:r>
              <a:endParaRPr lang="en-US" dirty="0">
                <a:solidFill>
                  <a:srgbClr val="000000"/>
                </a:solidFill>
              </a:endParaRPr>
            </a:p>
          </p:txBody>
        </p:sp>
        <p:sp>
          <p:nvSpPr>
            <p:cNvPr id="105" name="AutoShape 34"/>
            <p:cNvSpPr>
              <a:spLocks noChangeArrowheads="1"/>
            </p:cNvSpPr>
            <p:nvPr/>
          </p:nvSpPr>
          <p:spPr bwMode="gray">
            <a:xfrm>
              <a:off x="5707508" y="2910015"/>
              <a:ext cx="935110" cy="624478"/>
            </a:xfrm>
            <a:prstGeom prst="roundRect">
              <a:avLst>
                <a:gd name="adj" fmla="val 11921"/>
              </a:avLst>
            </a:prstGeom>
            <a:solidFill>
              <a:schemeClr val="accent1"/>
            </a:solidFill>
            <a:ln cmpd="thickThin">
              <a:noFill/>
              <a:headEnd/>
              <a:tailEnd/>
            </a:ln>
            <a:effectLst/>
          </p:spPr>
          <p:style>
            <a:lnRef idx="0">
              <a:schemeClr val="accent1"/>
            </a:lnRef>
            <a:fillRef idx="3">
              <a:schemeClr val="accent1"/>
            </a:fillRef>
            <a:effectRef idx="3">
              <a:schemeClr val="accent1"/>
            </a:effectRef>
            <a:fontRef idx="minor">
              <a:schemeClr val="lt1"/>
            </a:fontRef>
          </p:style>
          <p:txBody>
            <a:bodyPr wrap="none" lIns="101882" tIns="50941" rIns="101882" bIns="50941" anchor="ctr"/>
            <a:lstStyle/>
            <a:p>
              <a:pPr algn="ctr" defTabSz="1018824" fontAlgn="auto">
                <a:spcBef>
                  <a:spcPts val="0"/>
                </a:spcBef>
                <a:spcAft>
                  <a:spcPts val="0"/>
                </a:spcAft>
                <a:defRPr/>
              </a:pPr>
              <a:r>
                <a:rPr lang="en-US" sz="1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John</a:t>
              </a:r>
            </a:p>
            <a:p>
              <a:pPr algn="ctr" defTabSz="1018824" fontAlgn="auto">
                <a:spcBef>
                  <a:spcPts val="0"/>
                </a:spcBef>
                <a:spcAft>
                  <a:spcPts val="0"/>
                </a:spcAft>
                <a:defRPr/>
              </a:pPr>
              <a:r>
                <a:rPr lang="en-US" sz="1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10:9</a:t>
              </a:r>
              <a:endParaRPr lang="en-US" sz="1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6" name="Rectangle 105"/>
            <p:cNvSpPr/>
            <p:nvPr/>
          </p:nvSpPr>
          <p:spPr bwMode="auto">
            <a:xfrm>
              <a:off x="6676845" y="2855190"/>
              <a:ext cx="3140015" cy="878994"/>
            </a:xfrm>
            <a:prstGeom prst="rect">
              <a:avLst/>
            </a:prstGeom>
            <a:ln cmpd="thickThin">
              <a:noFill/>
            </a:ln>
          </p:spPr>
          <p:txBody>
            <a:bodyPr wrap="square" lIns="101882" tIns="50941" rIns="101882" bIns="50941">
              <a:spAutoFit/>
            </a:bodyPr>
            <a:lstStyle/>
            <a:p>
              <a:pPr defTabSz="1018824" eaLnBrk="0" fontAlgn="auto" hangingPunct="0">
                <a:spcBef>
                  <a:spcPts val="0"/>
                </a:spcBef>
                <a:spcAft>
                  <a:spcPts val="0"/>
                </a:spcAft>
                <a:defRPr/>
              </a:pPr>
              <a:r>
                <a:rPr lang="en-US" sz="900" b="1" u="sng" dirty="0">
                  <a:solidFill>
                    <a:schemeClr val="tx2">
                      <a:lumMod val="75000"/>
                    </a:schemeClr>
                  </a:solidFill>
                  <a:latin typeface="+mn-lt"/>
                </a:rPr>
                <a:t>New International Version 1973, 1978, 1984 </a:t>
              </a:r>
              <a:endParaRPr lang="en-US" sz="900" b="1" u="sng" dirty="0" smtClean="0">
                <a:solidFill>
                  <a:schemeClr val="tx2">
                    <a:lumMod val="75000"/>
                  </a:schemeClr>
                </a:solidFill>
                <a:latin typeface="+mn-lt"/>
              </a:endParaRPr>
            </a:p>
            <a:p>
              <a:pPr defTabSz="1018824" eaLnBrk="0" fontAlgn="auto" hangingPunct="0">
                <a:spcBef>
                  <a:spcPts val="0"/>
                </a:spcBef>
                <a:spcAft>
                  <a:spcPts val="0"/>
                </a:spcAft>
                <a:defRPr/>
              </a:pPr>
              <a:r>
                <a:rPr lang="en-US" sz="1100" dirty="0" smtClean="0">
                  <a:latin typeface="Times New Roman" pitchFamily="18" charset="0"/>
                  <a:cs typeface="Times New Roman" pitchFamily="18" charset="0"/>
                </a:rPr>
                <a:t>I am the gate; whoever enters through me will be saved.</a:t>
              </a:r>
              <a:endParaRPr lang="en-US" sz="1100" dirty="0" smtClean="0">
                <a:solidFill>
                  <a:srgbClr val="000000"/>
                </a:solidFill>
                <a:latin typeface="Times New Roman" pitchFamily="18" charset="0"/>
                <a:cs typeface="Times New Roman" pitchFamily="18" charset="0"/>
              </a:endParaRPr>
            </a:p>
            <a:p>
              <a:pPr algn="ctr" defTabSz="1018824" eaLnBrk="0" fontAlgn="auto" hangingPunct="0">
                <a:spcBef>
                  <a:spcPts val="0"/>
                </a:spcBef>
                <a:spcAft>
                  <a:spcPts val="0"/>
                </a:spcAft>
                <a:defRPr/>
              </a:pPr>
              <a:endParaRPr lang="en-US" sz="900" b="1" u="sng" dirty="0">
                <a:solidFill>
                  <a:schemeClr val="tx2">
                    <a:lumMod val="75000"/>
                  </a:schemeClr>
                </a:solidFill>
                <a:latin typeface="+mn-lt"/>
              </a:endParaRPr>
            </a:p>
          </p:txBody>
        </p:sp>
      </p:grpSp>
      <p:grpSp>
        <p:nvGrpSpPr>
          <p:cNvPr id="108" name="Group 94"/>
          <p:cNvGrpSpPr/>
          <p:nvPr/>
        </p:nvGrpSpPr>
        <p:grpSpPr>
          <a:xfrm>
            <a:off x="5193793" y="5876542"/>
            <a:ext cx="4714995" cy="890016"/>
            <a:chOff x="5688006" y="3040174"/>
            <a:chExt cx="4297364" cy="876883"/>
          </a:xfrm>
        </p:grpSpPr>
        <p:sp>
          <p:nvSpPr>
            <p:cNvPr id="113" name="AutoShape 33"/>
            <p:cNvSpPr>
              <a:spLocks noChangeArrowheads="1"/>
            </p:cNvSpPr>
            <p:nvPr/>
          </p:nvSpPr>
          <p:spPr bwMode="gray">
            <a:xfrm>
              <a:off x="5688006" y="3040174"/>
              <a:ext cx="4297364" cy="876883"/>
            </a:xfrm>
            <a:prstGeom prst="roundRect">
              <a:avLst>
                <a:gd name="adj" fmla="val 10889"/>
              </a:avLst>
            </a:prstGeom>
            <a:ln>
              <a:headEnd/>
              <a:tailEnd/>
            </a:ln>
          </p:spPr>
          <p:style>
            <a:lnRef idx="2">
              <a:schemeClr val="accent3"/>
            </a:lnRef>
            <a:fillRef idx="1">
              <a:schemeClr val="lt1"/>
            </a:fillRef>
            <a:effectRef idx="0">
              <a:schemeClr val="accent3"/>
            </a:effectRef>
            <a:fontRef idx="minor">
              <a:schemeClr val="dk1"/>
            </a:fontRef>
          </p:style>
          <p:txBody>
            <a:bodyPr lIns="101882" tIns="50941" rIns="101882" bIns="50941" anchor="ctr"/>
            <a:lstStyle/>
            <a:p>
              <a:pPr algn="r" defTabSz="1018824" eaLnBrk="0" fontAlgn="auto" hangingPunct="0">
                <a:spcBef>
                  <a:spcPts val="0"/>
                </a:spcBef>
                <a:spcAft>
                  <a:spcPts val="0"/>
                </a:spcAft>
                <a:defRPr/>
              </a:pPr>
              <a:r>
                <a:rPr lang="en-US" b="1" dirty="0">
                  <a:solidFill>
                    <a:srgbClr val="000000"/>
                  </a:solidFill>
                </a:rPr>
                <a:t>                 </a:t>
              </a:r>
              <a:endParaRPr lang="en-US" dirty="0">
                <a:solidFill>
                  <a:srgbClr val="000000"/>
                </a:solidFill>
              </a:endParaRPr>
            </a:p>
          </p:txBody>
        </p:sp>
        <p:sp>
          <p:nvSpPr>
            <p:cNvPr id="116" name="AutoShape 34"/>
            <p:cNvSpPr>
              <a:spLocks noChangeArrowheads="1"/>
            </p:cNvSpPr>
            <p:nvPr/>
          </p:nvSpPr>
          <p:spPr bwMode="gray">
            <a:xfrm>
              <a:off x="5765789" y="3100524"/>
              <a:ext cx="952128" cy="751033"/>
            </a:xfrm>
            <a:prstGeom prst="roundRect">
              <a:avLst>
                <a:gd name="adj" fmla="val 11921"/>
              </a:avLst>
            </a:prstGeom>
            <a:solidFill>
              <a:schemeClr val="accent3">
                <a:lumMod val="75000"/>
              </a:schemeClr>
            </a:solidFill>
            <a:ln>
              <a:headEnd/>
              <a:tailEnd/>
            </a:ln>
            <a:effectLst/>
          </p:spPr>
          <p:style>
            <a:lnRef idx="0">
              <a:schemeClr val="accent3"/>
            </a:lnRef>
            <a:fillRef idx="3">
              <a:schemeClr val="accent3"/>
            </a:fillRef>
            <a:effectRef idx="3">
              <a:schemeClr val="accent3"/>
            </a:effectRef>
            <a:fontRef idx="minor">
              <a:schemeClr val="lt1"/>
            </a:fontRef>
          </p:style>
          <p:txBody>
            <a:bodyPr wrap="none" lIns="101882" tIns="50941" rIns="101882" bIns="50941" anchor="ctr"/>
            <a:lstStyle/>
            <a:p>
              <a:pPr algn="ctr" defTabSz="1018824" fontAlgn="auto">
                <a:spcBef>
                  <a:spcPts val="0"/>
                </a:spcBef>
                <a:spcAft>
                  <a:spcPts val="0"/>
                </a:spcAft>
                <a:defRPr/>
              </a:pPr>
              <a:r>
                <a:rPr lang="en-US" sz="1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Matthew </a:t>
              </a:r>
            </a:p>
            <a:p>
              <a:pPr algn="ctr" defTabSz="1018824" fontAlgn="auto">
                <a:spcBef>
                  <a:spcPts val="0"/>
                </a:spcBef>
                <a:spcAft>
                  <a:spcPts val="0"/>
                </a:spcAft>
                <a:defRPr/>
              </a:pPr>
              <a:r>
                <a:rPr lang="en-US" sz="1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5:11</a:t>
              </a:r>
            </a:p>
            <a:p>
              <a:pPr algn="ctr" defTabSz="1018824" fontAlgn="auto">
                <a:spcBef>
                  <a:spcPts val="0"/>
                </a:spcBef>
                <a:spcAft>
                  <a:spcPts val="0"/>
                </a:spcAft>
                <a:defRPr/>
              </a:pPr>
              <a:r>
                <a:rPr lang="en-US" sz="1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Matthew </a:t>
              </a:r>
            </a:p>
            <a:p>
              <a:pPr algn="ctr" defTabSz="1018824" fontAlgn="auto">
                <a:spcBef>
                  <a:spcPts val="0"/>
                </a:spcBef>
                <a:spcAft>
                  <a:spcPts val="0"/>
                </a:spcAft>
                <a:defRPr/>
              </a:pPr>
              <a:r>
                <a:rPr lang="en-US" sz="1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7:1</a:t>
              </a:r>
              <a:endParaRPr lang="en-US" sz="1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31" name="Rectangle 130"/>
            <p:cNvSpPr/>
            <p:nvPr/>
          </p:nvSpPr>
          <p:spPr bwMode="auto">
            <a:xfrm>
              <a:off x="6687957" y="3041008"/>
              <a:ext cx="3289317" cy="757172"/>
            </a:xfrm>
            <a:prstGeom prst="rect">
              <a:avLst/>
            </a:prstGeom>
            <a:ln cmpd="thickThin">
              <a:noFill/>
            </a:ln>
          </p:spPr>
          <p:txBody>
            <a:bodyPr wrap="square" lIns="101882" tIns="50941" rIns="101882" bIns="50941">
              <a:spAutoFit/>
            </a:bodyPr>
            <a:lstStyle/>
            <a:p>
              <a:pPr defTabSz="1018824" eaLnBrk="0" fontAlgn="auto" hangingPunct="0">
                <a:spcBef>
                  <a:spcPts val="0"/>
                </a:spcBef>
                <a:spcAft>
                  <a:spcPts val="0"/>
                </a:spcAft>
                <a:defRPr/>
              </a:pPr>
              <a:r>
                <a:rPr lang="en-US" sz="900" b="1" u="sng" dirty="0">
                  <a:solidFill>
                    <a:schemeClr val="tx2">
                      <a:lumMod val="75000"/>
                    </a:schemeClr>
                  </a:solidFill>
                  <a:latin typeface="+mn-lt"/>
                </a:rPr>
                <a:t>New International Version 1973, 1978, </a:t>
              </a:r>
              <a:r>
                <a:rPr lang="en-US" sz="900" b="1" u="sng" dirty="0" smtClean="0">
                  <a:solidFill>
                    <a:schemeClr val="tx2">
                      <a:lumMod val="75000"/>
                    </a:schemeClr>
                  </a:solidFill>
                  <a:latin typeface="+mn-lt"/>
                </a:rPr>
                <a:t>1984</a:t>
              </a:r>
              <a:endParaRPr lang="en-US" sz="900" b="1" u="sng" dirty="0">
                <a:solidFill>
                  <a:schemeClr val="tx2">
                    <a:lumMod val="75000"/>
                  </a:schemeClr>
                </a:solidFill>
                <a:latin typeface="+mn-lt"/>
              </a:endParaRPr>
            </a:p>
            <a:p>
              <a:pPr defTabSz="1018824" eaLnBrk="0" fontAlgn="auto" hangingPunct="0">
                <a:spcBef>
                  <a:spcPts val="0"/>
                </a:spcBef>
                <a:spcAft>
                  <a:spcPts val="0"/>
                </a:spcAft>
                <a:defRPr/>
              </a:pPr>
              <a:r>
                <a:rPr lang="en-US" sz="1100" dirty="0" smtClean="0">
                  <a:latin typeface="Times New Roman" pitchFamily="18" charset="0"/>
                  <a:cs typeface="Times New Roman" pitchFamily="18" charset="0"/>
                </a:rPr>
                <a:t>Blessed are you when people insult you, persecute you and falsely say all kinds of evil against you because of me.</a:t>
              </a:r>
            </a:p>
            <a:p>
              <a:pPr defTabSz="1018824" eaLnBrk="0" fontAlgn="auto" hangingPunct="0">
                <a:spcBef>
                  <a:spcPts val="0"/>
                </a:spcBef>
                <a:spcAft>
                  <a:spcPts val="0"/>
                </a:spcAft>
                <a:defRPr/>
              </a:pPr>
              <a:r>
                <a:rPr lang="en-US" sz="1100" dirty="0" smtClean="0">
                  <a:latin typeface="Times New Roman" pitchFamily="18" charset="0"/>
                  <a:cs typeface="Times New Roman" pitchFamily="18" charset="0"/>
                </a:rPr>
                <a:t>Do not judge, or you too will be judged.</a:t>
              </a:r>
              <a:endParaRPr lang="en-US" sz="1100" dirty="0" smtClean="0">
                <a:solidFill>
                  <a:srgbClr val="000000"/>
                </a:solidFill>
                <a:latin typeface="Times New Roman" pitchFamily="18" charset="0"/>
                <a:cs typeface="Times New Roman" pitchFamily="18" charset="0"/>
              </a:endParaRPr>
            </a:p>
          </p:txBody>
        </p:sp>
      </p:grpSp>
      <p:sp>
        <p:nvSpPr>
          <p:cNvPr id="100" name="Rectangle 99"/>
          <p:cNvSpPr/>
          <p:nvPr/>
        </p:nvSpPr>
        <p:spPr>
          <a:xfrm>
            <a:off x="6809486" y="4888992"/>
            <a:ext cx="3248914" cy="261610"/>
          </a:xfrm>
          <a:prstGeom prst="rect">
            <a:avLst/>
          </a:prstGeom>
        </p:spPr>
        <p:txBody>
          <a:bodyPr wrap="square">
            <a:spAutoFit/>
          </a:bodyPr>
          <a:lstStyle/>
          <a:p>
            <a:pPr algn="ctr"/>
            <a:r>
              <a:rPr lang="en-US" sz="1100" b="1" dirty="0" smtClean="0">
                <a:latin typeface="Calibri" pitchFamily="34" charset="0"/>
              </a:rPr>
              <a:t>       This was implied by Jesus in these verses:</a:t>
            </a:r>
            <a:endParaRPr lang="en-US" sz="1100" b="1" dirty="0">
              <a:latin typeface="Calibri" pitchFamily="34" charset="0"/>
            </a:endParaRPr>
          </a:p>
        </p:txBody>
      </p:sp>
      <p:sp>
        <p:nvSpPr>
          <p:cNvPr id="101" name="Right Arrow 100"/>
          <p:cNvSpPr/>
          <p:nvPr/>
        </p:nvSpPr>
        <p:spPr>
          <a:xfrm rot="5400000">
            <a:off x="8526363" y="5076030"/>
            <a:ext cx="195072" cy="186762"/>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301" name="TextBox 300"/>
          <p:cNvSpPr txBox="1"/>
          <p:nvPr/>
        </p:nvSpPr>
        <p:spPr>
          <a:xfrm>
            <a:off x="170688" y="6376416"/>
            <a:ext cx="4376928" cy="133113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150" dirty="0" smtClean="0">
                <a:latin typeface="Times New Roman" pitchFamily="18" charset="0"/>
                <a:cs typeface="Times New Roman" pitchFamily="18" charset="0"/>
              </a:rPr>
              <a:t>The Holiness Code (Leviticus 17-27) set down rules to separate Israel from its pagan neighbors. An ‘abomination’ made one ritually unclean. Many things including diet, personal adornment, contact with body fluids, were included in the list of “abominations”. Leviticus 20:9-21 repeats Leviticus 18 and attaches penalties for abominations. Same-sex intercourse is listed along with what we’d call incest as well as intercourse with a woman in menses and sex with a neighbor’s wife.→</a:t>
            </a:r>
            <a:endParaRPr lang="en-US" sz="115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04" name="Group 98"/>
          <p:cNvGrpSpPr/>
          <p:nvPr/>
        </p:nvGrpSpPr>
        <p:grpSpPr>
          <a:xfrm>
            <a:off x="5111586" y="5340096"/>
            <a:ext cx="4616867" cy="1426464"/>
            <a:chOff x="136107" y="3107676"/>
            <a:chExt cx="4616867" cy="1105472"/>
          </a:xfrm>
        </p:grpSpPr>
        <p:pic>
          <p:nvPicPr>
            <p:cNvPr id="105" name="Picture 104" descr="ARROW.jpg"/>
            <p:cNvPicPr>
              <a:picLocks noChangeAspect="1"/>
            </p:cNvPicPr>
            <p:nvPr/>
          </p:nvPicPr>
          <p:blipFill>
            <a:blip r:embed="rId3" cstate="print"/>
            <a:srcRect r="11859"/>
            <a:stretch>
              <a:fillRect/>
            </a:stretch>
          </p:blipFill>
          <p:spPr>
            <a:xfrm>
              <a:off x="136107" y="3107676"/>
              <a:ext cx="4616867" cy="972820"/>
            </a:xfrm>
            <a:prstGeom prst="rect">
              <a:avLst/>
            </a:prstGeom>
          </p:spPr>
        </p:pic>
        <p:grpSp>
          <p:nvGrpSpPr>
            <p:cNvPr id="143" name="Group 139"/>
            <p:cNvGrpSpPr/>
            <p:nvPr/>
          </p:nvGrpSpPr>
          <p:grpSpPr>
            <a:xfrm>
              <a:off x="181738" y="3183264"/>
              <a:ext cx="4245808" cy="350389"/>
              <a:chOff x="-58130" y="3030377"/>
              <a:chExt cx="4245808" cy="350389"/>
            </a:xfrm>
          </p:grpSpPr>
          <p:sp>
            <p:nvSpPr>
              <p:cNvPr id="148" name="Rectangle 66"/>
              <p:cNvSpPr>
                <a:spLocks noChangeArrowheads="1"/>
              </p:cNvSpPr>
              <p:nvPr/>
            </p:nvSpPr>
            <p:spPr bwMode="auto">
              <a:xfrm>
                <a:off x="-58130" y="3030377"/>
                <a:ext cx="1901951" cy="200355"/>
              </a:xfrm>
              <a:prstGeom prst="rect">
                <a:avLst/>
              </a:prstGeom>
              <a:noFill/>
              <a:ln w="9525">
                <a:noFill/>
                <a:miter lim="800000"/>
                <a:headEnd/>
                <a:tailEnd/>
              </a:ln>
            </p:spPr>
            <p:txBody>
              <a:bodyPr wrap="square">
                <a:spAutoFit/>
              </a:bodyPr>
              <a:lstStyle/>
              <a:p>
                <a:pPr algn="ctr" defTabSz="400050" latinLnBrk="1">
                  <a:lnSpc>
                    <a:spcPct val="90000"/>
                  </a:lnSpc>
                  <a:spcAft>
                    <a:spcPct val="35000"/>
                  </a:spcAft>
                </a:pPr>
                <a:r>
                  <a:rPr lang="en-US" altLang="ko-KR" sz="1200" b="1" u="sng" dirty="0" smtClean="0">
                    <a:latin typeface="Times New Roman" pitchFamily="18" charset="0"/>
                    <a:cs typeface="Times New Roman" pitchFamily="18" charset="0"/>
                  </a:rPr>
                  <a:t>Exclusive Interpretation</a:t>
                </a:r>
                <a:endParaRPr lang="ko-KR" altLang="en-US" sz="1200" b="1" u="sng" dirty="0">
                  <a:latin typeface="Times New Roman" pitchFamily="18" charset="0"/>
                  <a:cs typeface="Times New Roman" pitchFamily="18" charset="0"/>
                </a:endParaRPr>
              </a:p>
            </p:txBody>
          </p:sp>
          <p:sp>
            <p:nvSpPr>
              <p:cNvPr id="149" name="Rectangle 67"/>
              <p:cNvSpPr>
                <a:spLocks noChangeArrowheads="1"/>
              </p:cNvSpPr>
              <p:nvPr/>
            </p:nvSpPr>
            <p:spPr bwMode="auto">
              <a:xfrm>
                <a:off x="2246989" y="3141959"/>
                <a:ext cx="1940689" cy="238807"/>
              </a:xfrm>
              <a:prstGeom prst="rect">
                <a:avLst/>
              </a:prstGeom>
              <a:noFill/>
              <a:ln w="9525">
                <a:noFill/>
                <a:miter lim="800000"/>
                <a:headEnd/>
                <a:tailEnd/>
              </a:ln>
            </p:spPr>
            <p:txBody>
              <a:bodyPr>
                <a:spAutoFit/>
              </a:bodyPr>
              <a:lstStyle/>
              <a:p>
                <a:pPr algn="ctr" defTabSz="400050" latinLnBrk="1">
                  <a:lnSpc>
                    <a:spcPct val="90000"/>
                  </a:lnSpc>
                  <a:spcAft>
                    <a:spcPct val="35000"/>
                  </a:spcAft>
                </a:pPr>
                <a:r>
                  <a:rPr lang="en-US" altLang="ko-KR" sz="1200" b="1" u="sng" dirty="0" smtClean="0">
                    <a:latin typeface="Times New Roman" pitchFamily="18" charset="0"/>
                    <a:cs typeface="Times New Roman" pitchFamily="18" charset="0"/>
                  </a:rPr>
                  <a:t>Inclusive Interpretation</a:t>
                </a:r>
                <a:endParaRPr lang="ko-KR" altLang="en-US" sz="1200" b="1" u="sng" dirty="0">
                  <a:latin typeface="Times New Roman" pitchFamily="18" charset="0"/>
                  <a:cs typeface="Times New Roman" pitchFamily="18" charset="0"/>
                </a:endParaRPr>
              </a:p>
            </p:txBody>
          </p:sp>
        </p:grpSp>
        <p:sp>
          <p:nvSpPr>
            <p:cNvPr id="144" name="Text Box 6"/>
            <p:cNvSpPr txBox="1">
              <a:spLocks noChangeArrowheads="1"/>
            </p:cNvSpPr>
            <p:nvPr/>
          </p:nvSpPr>
          <p:spPr bwMode="auto">
            <a:xfrm>
              <a:off x="175773" y="3490191"/>
              <a:ext cx="1771401" cy="650356"/>
            </a:xfrm>
            <a:prstGeom prst="rect">
              <a:avLst/>
            </a:prstGeom>
            <a:noFill/>
            <a:ln w="9525" algn="in">
              <a:noFill/>
              <a:miter lim="800000"/>
              <a:headEnd/>
              <a:tailEnd/>
            </a:ln>
          </p:spPr>
          <p:txBody>
            <a:bodyPr lIns="36576" tIns="36576" rIns="36576" bIns="36576"/>
            <a:lstStyle/>
            <a:p>
              <a:pPr algn="ctr" defTabSz="914400"/>
              <a:endParaRPr lang="en-US" sz="900" dirty="0"/>
            </a:p>
          </p:txBody>
        </p:sp>
        <p:sp>
          <p:nvSpPr>
            <p:cNvPr id="145" name="Text Box 5"/>
            <p:cNvSpPr txBox="1">
              <a:spLocks noChangeArrowheads="1"/>
            </p:cNvSpPr>
            <p:nvPr/>
          </p:nvSpPr>
          <p:spPr bwMode="auto">
            <a:xfrm>
              <a:off x="2205669" y="3718726"/>
              <a:ext cx="1942827" cy="494422"/>
            </a:xfrm>
            <a:prstGeom prst="rect">
              <a:avLst/>
            </a:prstGeom>
            <a:noFill/>
            <a:ln w="9525" algn="in">
              <a:noFill/>
              <a:miter lim="800000"/>
              <a:headEnd/>
              <a:tailEnd/>
            </a:ln>
          </p:spPr>
          <p:txBody>
            <a:bodyPr lIns="36576" tIns="36576" rIns="36576" bIns="36576"/>
            <a:lstStyle/>
            <a:p>
              <a:pPr algn="ctr" defTabSz="914400"/>
              <a:endParaRPr lang="en-US" sz="900" dirty="0"/>
            </a:p>
          </p:txBody>
        </p:sp>
        <p:sp>
          <p:nvSpPr>
            <p:cNvPr id="146" name="Text Box 6"/>
            <p:cNvSpPr txBox="1">
              <a:spLocks noChangeArrowheads="1"/>
            </p:cNvSpPr>
            <p:nvPr/>
          </p:nvSpPr>
          <p:spPr bwMode="auto">
            <a:xfrm>
              <a:off x="325728" y="3403188"/>
              <a:ext cx="1771401" cy="490703"/>
            </a:xfrm>
            <a:prstGeom prst="rect">
              <a:avLst/>
            </a:prstGeom>
            <a:noFill/>
            <a:ln w="9525" algn="in">
              <a:noFill/>
              <a:miter lim="800000"/>
              <a:headEnd/>
              <a:tailEnd/>
            </a:ln>
          </p:spPr>
          <p:txBody>
            <a:bodyPr lIns="36576" tIns="36576" rIns="36576" bIns="36576"/>
            <a:lstStyle/>
            <a:p>
              <a:pPr defTabSz="914400"/>
              <a:r>
                <a:rPr lang="en-US" sz="1100" dirty="0" smtClean="0">
                  <a:latin typeface="Times New Roman" pitchFamily="18" charset="0"/>
                  <a:cs typeface="Times New Roman" pitchFamily="18" charset="0"/>
                </a:rPr>
                <a:t>Any sexual expression between same gendered persons is unnatural.</a:t>
              </a:r>
              <a:endParaRPr lang="en-US" sz="1100" dirty="0">
                <a:latin typeface="Times New Roman" pitchFamily="18" charset="0"/>
                <a:cs typeface="Times New Roman" pitchFamily="18" charset="0"/>
              </a:endParaRPr>
            </a:p>
          </p:txBody>
        </p:sp>
        <p:sp>
          <p:nvSpPr>
            <p:cNvPr id="147" name="Text Box 5"/>
            <p:cNvSpPr txBox="1">
              <a:spLocks noChangeArrowheads="1"/>
            </p:cNvSpPr>
            <p:nvPr/>
          </p:nvSpPr>
          <p:spPr bwMode="auto">
            <a:xfrm>
              <a:off x="2143125" y="3445636"/>
              <a:ext cx="2600325" cy="494422"/>
            </a:xfrm>
            <a:prstGeom prst="rect">
              <a:avLst/>
            </a:prstGeom>
            <a:noFill/>
            <a:ln w="9525" algn="in">
              <a:noFill/>
              <a:miter lim="800000"/>
              <a:headEnd/>
              <a:tailEnd/>
            </a:ln>
          </p:spPr>
          <p:txBody>
            <a:bodyPr lIns="36576" tIns="36576" rIns="36576" bIns="36576"/>
            <a:lstStyle/>
            <a:p>
              <a:pPr defTabSz="914400"/>
              <a:r>
                <a:rPr lang="en-US" sz="1100" dirty="0" smtClean="0">
                  <a:latin typeface="Times New Roman" pitchFamily="18" charset="0"/>
                  <a:cs typeface="Times New Roman" pitchFamily="18" charset="0"/>
                </a:rPr>
                <a:t>Paul was writing about idolatrous practices and pederasty, common during this period in Rome, not about loving, committed same gendered relationships.</a:t>
              </a:r>
              <a:endParaRPr lang="en-US" sz="1100" dirty="0">
                <a:latin typeface="Times New Roman" pitchFamily="18" charset="0"/>
                <a:cs typeface="Times New Roman" pitchFamily="18" charset="0"/>
              </a:endParaRPr>
            </a:p>
          </p:txBody>
        </p:sp>
      </p:grpSp>
      <p:grpSp>
        <p:nvGrpSpPr>
          <p:cNvPr id="63" name="Group 62"/>
          <p:cNvGrpSpPr/>
          <p:nvPr/>
        </p:nvGrpSpPr>
        <p:grpSpPr>
          <a:xfrm>
            <a:off x="0" y="0"/>
            <a:ext cx="5002867" cy="3521361"/>
            <a:chOff x="73835" y="-15817"/>
            <a:chExt cx="5002867" cy="3521361"/>
          </a:xfrm>
        </p:grpSpPr>
        <p:sp>
          <p:nvSpPr>
            <p:cNvPr id="38" name="Rounded Rectangle 37"/>
            <p:cNvSpPr/>
            <p:nvPr/>
          </p:nvSpPr>
          <p:spPr bwMode="auto">
            <a:xfrm>
              <a:off x="232331" y="1203383"/>
              <a:ext cx="4728015" cy="1182624"/>
            </a:xfrm>
            <a:prstGeom prst="roundRect">
              <a:avLst/>
            </a:prstGeom>
            <a:ln/>
          </p:spPr>
          <p:style>
            <a:lnRef idx="1">
              <a:schemeClr val="accent3"/>
            </a:lnRef>
            <a:fillRef idx="3">
              <a:schemeClr val="accent3"/>
            </a:fillRef>
            <a:effectRef idx="2">
              <a:schemeClr val="accent3"/>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7237" name="TextBox 28"/>
            <p:cNvSpPr txBox="1">
              <a:spLocks noChangeArrowheads="1"/>
            </p:cNvSpPr>
            <p:nvPr/>
          </p:nvSpPr>
          <p:spPr bwMode="auto">
            <a:xfrm>
              <a:off x="244180" y="170889"/>
              <a:ext cx="583913" cy="400174"/>
            </a:xfrm>
            <a:prstGeom prst="rect">
              <a:avLst/>
            </a:prstGeom>
            <a:noFill/>
            <a:ln w="9525">
              <a:noFill/>
              <a:miter lim="800000"/>
              <a:headEnd/>
              <a:tailEnd/>
            </a:ln>
          </p:spPr>
          <p:txBody>
            <a:bodyPr>
              <a:spAutoFit/>
            </a:bodyPr>
            <a:lstStyle/>
            <a:p>
              <a:pPr algn="ctr"/>
              <a:endParaRPr lang="en-US" dirty="0">
                <a:latin typeface="Calibri" pitchFamily="34" charset="0"/>
              </a:endParaRPr>
            </a:p>
          </p:txBody>
        </p:sp>
        <p:sp>
          <p:nvSpPr>
            <p:cNvPr id="7235" name="TextBox 23"/>
            <p:cNvSpPr txBox="1">
              <a:spLocks noChangeArrowheads="1"/>
            </p:cNvSpPr>
            <p:nvPr/>
          </p:nvSpPr>
          <p:spPr bwMode="auto">
            <a:xfrm>
              <a:off x="451788" y="1776407"/>
              <a:ext cx="609599" cy="400110"/>
            </a:xfrm>
            <a:prstGeom prst="rect">
              <a:avLst/>
            </a:prstGeom>
            <a:noFill/>
            <a:ln w="9525">
              <a:noFill/>
              <a:miter lim="800000"/>
              <a:headEnd/>
              <a:tailEnd/>
            </a:ln>
          </p:spPr>
          <p:txBody>
            <a:bodyPr wrap="square">
              <a:spAutoFit/>
            </a:bodyPr>
            <a:lstStyle/>
            <a:p>
              <a:pPr algn="ctr"/>
              <a:endParaRPr lang="en-US" dirty="0">
                <a:latin typeface="Calibri" pitchFamily="34" charset="0"/>
              </a:endParaRPr>
            </a:p>
          </p:txBody>
        </p:sp>
        <p:sp>
          <p:nvSpPr>
            <p:cNvPr id="7233" name="TextBox 18"/>
            <p:cNvSpPr txBox="1">
              <a:spLocks noChangeArrowheads="1"/>
            </p:cNvSpPr>
            <p:nvPr/>
          </p:nvSpPr>
          <p:spPr bwMode="auto">
            <a:xfrm>
              <a:off x="241554" y="2532311"/>
              <a:ext cx="453328" cy="400110"/>
            </a:xfrm>
            <a:prstGeom prst="rect">
              <a:avLst/>
            </a:prstGeom>
            <a:noFill/>
            <a:ln w="9525">
              <a:noFill/>
              <a:miter lim="800000"/>
              <a:headEnd/>
              <a:tailEnd/>
            </a:ln>
          </p:spPr>
          <p:txBody>
            <a:bodyPr wrap="square">
              <a:spAutoFit/>
            </a:bodyPr>
            <a:lstStyle/>
            <a:p>
              <a:pPr algn="ctr"/>
              <a:endParaRPr lang="en-US" dirty="0">
                <a:latin typeface="Calibri" pitchFamily="34" charset="0"/>
              </a:endParaRPr>
            </a:p>
          </p:txBody>
        </p:sp>
        <p:sp>
          <p:nvSpPr>
            <p:cNvPr id="7171" name="Rectangle 40"/>
            <p:cNvSpPr>
              <a:spLocks noChangeArrowheads="1"/>
            </p:cNvSpPr>
            <p:nvPr/>
          </p:nvSpPr>
          <p:spPr bwMode="auto">
            <a:xfrm>
              <a:off x="232331" y="288984"/>
              <a:ext cx="4742688" cy="1119537"/>
            </a:xfrm>
            <a:prstGeom prst="rect">
              <a:avLst/>
            </a:prstGeom>
            <a:solidFill>
              <a:srgbClr val="FFFF00"/>
            </a:solidFill>
            <a:ln w="9525">
              <a:solidFill>
                <a:srgbClr val="FFFF00"/>
              </a:solidFill>
              <a:miter lim="800000"/>
              <a:headEnd/>
              <a:tailEnd/>
            </a:ln>
          </p:spPr>
          <p:txBody>
            <a:bodyPr wrap="square">
              <a:spAutoFit/>
            </a:bodyPr>
            <a:lstStyle/>
            <a:p>
              <a:pPr defTabSz="400050" latinLnBrk="1">
                <a:lnSpc>
                  <a:spcPct val="90000"/>
                </a:lnSpc>
                <a:spcAft>
                  <a:spcPct val="35000"/>
                </a:spcAft>
              </a:pPr>
              <a:r>
                <a:rPr lang="en-US" altLang="ko-KR" sz="1200" b="1" dirty="0">
                  <a:latin typeface="Times New Roman" pitchFamily="18" charset="0"/>
                  <a:cs typeface="Times New Roman" pitchFamily="18" charset="0"/>
                </a:rPr>
                <a:t>King James Version 1611, </a:t>
              </a:r>
              <a:r>
                <a:rPr lang="en-US" altLang="ko-KR" sz="1200" b="1" dirty="0" smtClean="0">
                  <a:latin typeface="Times New Roman" pitchFamily="18" charset="0"/>
                  <a:cs typeface="Times New Roman" pitchFamily="18" charset="0"/>
                </a:rPr>
                <a:t>1769</a:t>
              </a:r>
              <a:r>
                <a:rPr lang="en-US" altLang="ko-KR" sz="1200" b="1" dirty="0">
                  <a:latin typeface="Times New Roman" pitchFamily="18" charset="0"/>
                  <a:cs typeface="Times New Roman" pitchFamily="18" charset="0"/>
                </a:rPr>
                <a:t> </a:t>
              </a:r>
              <a:r>
                <a:rPr lang="en-US" altLang="ko-KR" sz="1200" b="1" dirty="0" smtClean="0">
                  <a:latin typeface="Times New Roman" pitchFamily="18" charset="0"/>
                  <a:cs typeface="Times New Roman" pitchFamily="18" charset="0"/>
                </a:rPr>
                <a:t> </a:t>
              </a:r>
            </a:p>
            <a:p>
              <a:pPr defTabSz="400050" latinLnBrk="1">
                <a:lnSpc>
                  <a:spcPct val="90000"/>
                </a:lnSpc>
                <a:spcAft>
                  <a:spcPct val="35000"/>
                </a:spcAft>
              </a:pPr>
              <a:r>
                <a:rPr lang="en-US" sz="1150" dirty="0" smtClean="0">
                  <a:latin typeface="Times New Roman" pitchFamily="18" charset="0"/>
                  <a:cs typeface="Times New Roman" pitchFamily="18" charset="0"/>
                </a:rPr>
                <a:t>For </a:t>
              </a:r>
              <a:r>
                <a:rPr lang="en-US" sz="1150" dirty="0">
                  <a:latin typeface="Times New Roman" pitchFamily="18" charset="0"/>
                  <a:cs typeface="Times New Roman" pitchFamily="18" charset="0"/>
                </a:rPr>
                <a:t>this cause God gave them up unto vile affections: for even </a:t>
              </a:r>
              <a:r>
                <a:rPr lang="en-US" sz="1150" dirty="0" smtClean="0">
                  <a:latin typeface="Times New Roman" pitchFamily="18" charset="0"/>
                  <a:cs typeface="Times New Roman" pitchFamily="18" charset="0"/>
                </a:rPr>
                <a:t>the women    did exchange </a:t>
              </a:r>
              <a:r>
                <a:rPr lang="en-US" sz="1150" dirty="0">
                  <a:latin typeface="Times New Roman" pitchFamily="18" charset="0"/>
                  <a:cs typeface="Times New Roman" pitchFamily="18" charset="0"/>
                </a:rPr>
                <a:t>the natural use into that which is against </a:t>
              </a:r>
              <a:r>
                <a:rPr lang="en-US" sz="1150" dirty="0" smtClean="0">
                  <a:latin typeface="Times New Roman" pitchFamily="18" charset="0"/>
                  <a:cs typeface="Times New Roman" pitchFamily="18" charset="0"/>
                </a:rPr>
                <a:t>nature. And likewise  also the </a:t>
              </a:r>
              <a:r>
                <a:rPr lang="en-US" sz="1150" dirty="0">
                  <a:latin typeface="Times New Roman" pitchFamily="18" charset="0"/>
                  <a:cs typeface="Times New Roman" pitchFamily="18" charset="0"/>
                </a:rPr>
                <a:t>men, leaving the natural use of the woman, </a:t>
              </a:r>
              <a:r>
                <a:rPr lang="en-US" sz="1150" dirty="0" smtClean="0">
                  <a:latin typeface="Times New Roman" pitchFamily="18" charset="0"/>
                  <a:cs typeface="Times New Roman" pitchFamily="18" charset="0"/>
                </a:rPr>
                <a:t>burned </a:t>
              </a:r>
              <a:r>
                <a:rPr lang="en-US" sz="1150" dirty="0">
                  <a:latin typeface="Times New Roman" pitchFamily="18" charset="0"/>
                  <a:cs typeface="Times New Roman" pitchFamily="18" charset="0"/>
                </a:rPr>
                <a:t>in their lust </a:t>
              </a:r>
              <a:r>
                <a:rPr lang="en-US" sz="1150" dirty="0" smtClean="0">
                  <a:latin typeface="Times New Roman" pitchFamily="18" charset="0"/>
                  <a:cs typeface="Times New Roman" pitchFamily="18" charset="0"/>
                </a:rPr>
                <a:t>one   toward </a:t>
              </a:r>
              <a:r>
                <a:rPr lang="en-US" sz="1150" dirty="0">
                  <a:latin typeface="Times New Roman" pitchFamily="18" charset="0"/>
                  <a:cs typeface="Times New Roman" pitchFamily="18" charset="0"/>
                </a:rPr>
                <a:t>another; men with men working </a:t>
              </a:r>
              <a:r>
                <a:rPr lang="en-US" sz="1150" dirty="0" smtClean="0">
                  <a:latin typeface="Times New Roman" pitchFamily="18" charset="0"/>
                  <a:cs typeface="Times New Roman" pitchFamily="18" charset="0"/>
                </a:rPr>
                <a:t>that </a:t>
              </a:r>
              <a:r>
                <a:rPr lang="en-US" sz="1150" dirty="0">
                  <a:latin typeface="Times New Roman" pitchFamily="18" charset="0"/>
                  <a:cs typeface="Times New Roman" pitchFamily="18" charset="0"/>
                </a:rPr>
                <a:t>which is unseemly, and </a:t>
              </a:r>
              <a:r>
                <a:rPr lang="en-US" sz="1150" dirty="0" smtClean="0">
                  <a:latin typeface="Times New Roman" pitchFamily="18" charset="0"/>
                  <a:cs typeface="Times New Roman" pitchFamily="18" charset="0"/>
                </a:rPr>
                <a:t>              receiving in themselves </a:t>
              </a:r>
              <a:r>
                <a:rPr lang="en-US" sz="1150" dirty="0">
                  <a:latin typeface="Times New Roman" pitchFamily="18" charset="0"/>
                  <a:cs typeface="Times New Roman" pitchFamily="18" charset="0"/>
                </a:rPr>
                <a:t>that </a:t>
              </a:r>
              <a:r>
                <a:rPr lang="en-US" sz="1150" dirty="0" smtClean="0">
                  <a:latin typeface="Times New Roman" pitchFamily="18" charset="0"/>
                  <a:cs typeface="Times New Roman" pitchFamily="18" charset="0"/>
                </a:rPr>
                <a:t>recompense of </a:t>
              </a:r>
              <a:r>
                <a:rPr lang="en-US" sz="1150" dirty="0">
                  <a:latin typeface="Times New Roman" pitchFamily="18" charset="0"/>
                  <a:cs typeface="Times New Roman" pitchFamily="18" charset="0"/>
                </a:rPr>
                <a:t>their error which was meet.</a:t>
              </a:r>
              <a:endParaRPr lang="ko-KR" altLang="en-US" sz="1150" dirty="0">
                <a:latin typeface="Times New Roman" pitchFamily="18" charset="0"/>
                <a:cs typeface="Times New Roman" pitchFamily="18" charset="0"/>
              </a:endParaRPr>
            </a:p>
          </p:txBody>
        </p:sp>
        <p:sp>
          <p:nvSpPr>
            <p:cNvPr id="7172" name="Rectangle 41"/>
            <p:cNvSpPr>
              <a:spLocks noChangeArrowheads="1"/>
            </p:cNvSpPr>
            <p:nvPr/>
          </p:nvSpPr>
          <p:spPr bwMode="auto">
            <a:xfrm>
              <a:off x="244523" y="1374070"/>
              <a:ext cx="4832179" cy="1224566"/>
            </a:xfrm>
            <a:prstGeom prst="rect">
              <a:avLst/>
            </a:prstGeom>
            <a:noFill/>
            <a:ln w="9525">
              <a:noFill/>
              <a:miter lim="800000"/>
              <a:headEnd/>
              <a:tailEnd/>
            </a:ln>
          </p:spPr>
          <p:txBody>
            <a:bodyPr wrap="square">
              <a:spAutoFit/>
            </a:bodyPr>
            <a:lstStyle/>
            <a:p>
              <a:pPr defTabSz="400050" latinLnBrk="1">
                <a:lnSpc>
                  <a:spcPct val="90000"/>
                </a:lnSpc>
                <a:spcAft>
                  <a:spcPct val="35000"/>
                </a:spcAft>
              </a:pPr>
              <a:r>
                <a:rPr lang="en-US" altLang="ko-KR" sz="1200" b="1" dirty="0" smtClean="0">
                  <a:latin typeface="Times New Roman" pitchFamily="18" charset="0"/>
                  <a:cs typeface="Times New Roman" pitchFamily="18" charset="0"/>
                </a:rPr>
                <a:t>New </a:t>
              </a:r>
              <a:r>
                <a:rPr lang="en-US" altLang="ko-KR" sz="1200" b="1" dirty="0">
                  <a:latin typeface="Times New Roman" pitchFamily="18" charset="0"/>
                  <a:cs typeface="Times New Roman" pitchFamily="18" charset="0"/>
                </a:rPr>
                <a:t>International Version 1973, 1978, 1984 </a:t>
              </a:r>
              <a:r>
                <a:rPr lang="en-US" altLang="ko-KR" sz="1000" b="1" dirty="0">
                  <a:latin typeface="+mn-lt"/>
                  <a:cs typeface="맑은 고딕"/>
                </a:rPr>
                <a:t/>
              </a:r>
              <a:br>
                <a:rPr lang="en-US" altLang="ko-KR" sz="1000" b="1" dirty="0">
                  <a:latin typeface="+mn-lt"/>
                  <a:cs typeface="맑은 고딕"/>
                </a:rPr>
              </a:br>
              <a:r>
                <a:rPr lang="en-US" sz="1150" dirty="0" smtClean="0">
                  <a:latin typeface="Times New Roman" pitchFamily="18" charset="0"/>
                  <a:cs typeface="Times New Roman" pitchFamily="18" charset="0"/>
                </a:rPr>
                <a:t>Because </a:t>
              </a:r>
              <a:r>
                <a:rPr lang="en-US" sz="1150" dirty="0">
                  <a:latin typeface="Times New Roman" pitchFamily="18" charset="0"/>
                  <a:cs typeface="Times New Roman" pitchFamily="18" charset="0"/>
                </a:rPr>
                <a:t>of this, God gave them over to shameful </a:t>
              </a:r>
              <a:r>
                <a:rPr lang="en-US" sz="1150" dirty="0" smtClean="0">
                  <a:latin typeface="Times New Roman" pitchFamily="18" charset="0"/>
                  <a:cs typeface="Times New Roman" pitchFamily="18" charset="0"/>
                </a:rPr>
                <a:t>lusts. Even  their </a:t>
              </a:r>
              <a:r>
                <a:rPr lang="en-US" sz="1150" dirty="0">
                  <a:latin typeface="Times New Roman" pitchFamily="18" charset="0"/>
                  <a:cs typeface="Times New Roman" pitchFamily="18" charset="0"/>
                </a:rPr>
                <a:t>women </a:t>
              </a:r>
              <a:r>
                <a:rPr lang="en-US" sz="1150" dirty="0" smtClean="0">
                  <a:latin typeface="Times New Roman" pitchFamily="18" charset="0"/>
                  <a:cs typeface="Times New Roman" pitchFamily="18" charset="0"/>
                </a:rPr>
                <a:t>     exchanged natural relations for unnatural ones. In  the same way the men also abandoned natural  relations with women and were inflamed with lust for one another. Men committed indecent acts with other men, and received in             themselves the due  penalty for their  perversion.</a:t>
              </a:r>
              <a:endParaRPr lang="en-US" sz="1150" dirty="0">
                <a:latin typeface="Times New Roman" pitchFamily="18" charset="0"/>
                <a:cs typeface="Times New Roman" pitchFamily="18" charset="0"/>
              </a:endParaRPr>
            </a:p>
            <a:p>
              <a:pPr defTabSz="400050"/>
              <a:endParaRPr lang="en-US" sz="700" dirty="0">
                <a:latin typeface="Calibri" pitchFamily="34" charset="0"/>
              </a:endParaRPr>
            </a:p>
          </p:txBody>
        </p:sp>
        <p:sp>
          <p:nvSpPr>
            <p:cNvPr id="7173" name="Rectangle 42"/>
            <p:cNvSpPr>
              <a:spLocks noChangeArrowheads="1"/>
            </p:cNvSpPr>
            <p:nvPr/>
          </p:nvSpPr>
          <p:spPr bwMode="auto">
            <a:xfrm>
              <a:off x="256715" y="2386007"/>
              <a:ext cx="4730496" cy="1119537"/>
            </a:xfrm>
            <a:prstGeom prst="rect">
              <a:avLst/>
            </a:prstGeom>
            <a:solidFill>
              <a:schemeClr val="accent4">
                <a:lumMod val="60000"/>
                <a:lumOff val="40000"/>
              </a:schemeClr>
            </a:solidFill>
            <a:ln w="9525">
              <a:solidFill>
                <a:schemeClr val="bg1"/>
              </a:solidFill>
              <a:miter lim="800000"/>
              <a:headEnd/>
              <a:tailEnd/>
            </a:ln>
          </p:spPr>
          <p:txBody>
            <a:bodyPr wrap="square">
              <a:spAutoFit/>
            </a:bodyPr>
            <a:lstStyle/>
            <a:p>
              <a:pPr defTabSz="400050" latinLnBrk="1">
                <a:lnSpc>
                  <a:spcPct val="90000"/>
                </a:lnSpc>
                <a:spcAft>
                  <a:spcPct val="35000"/>
                </a:spcAft>
              </a:pPr>
              <a:r>
                <a:rPr lang="en-US" altLang="ko-KR" sz="1200" b="1" dirty="0">
                  <a:latin typeface="Times New Roman" pitchFamily="18" charset="0"/>
                  <a:cs typeface="Times New Roman" pitchFamily="18" charset="0"/>
                </a:rPr>
                <a:t>The Jerusalem </a:t>
              </a:r>
              <a:r>
                <a:rPr lang="en-US" altLang="ko-KR" sz="1200" b="1" dirty="0" smtClean="0">
                  <a:latin typeface="Times New Roman" pitchFamily="18" charset="0"/>
                  <a:cs typeface="Times New Roman" pitchFamily="18" charset="0"/>
                </a:rPr>
                <a:t>Bible</a:t>
              </a:r>
            </a:p>
            <a:p>
              <a:pPr defTabSz="400050" latinLnBrk="1">
                <a:lnSpc>
                  <a:spcPct val="90000"/>
                </a:lnSpc>
                <a:spcAft>
                  <a:spcPct val="35000"/>
                </a:spcAft>
              </a:pPr>
              <a:r>
                <a:rPr lang="en-US" altLang="ko-KR" sz="1150" dirty="0" smtClean="0">
                  <a:latin typeface="Times New Roman" pitchFamily="18" charset="0"/>
                  <a:cs typeface="Times New Roman" pitchFamily="18" charset="0"/>
                </a:rPr>
                <a:t>That is why God has abandoned them to degrading passions: why their women have turned from natural intercourse to unnatural practices and why their menfolk have given up natural intercourse to be consumed with passion for each other, men doing shameless things with men and getting an appropriate reward for their perversion.</a:t>
              </a:r>
              <a:endParaRPr lang="ko-KR" altLang="en-US" sz="1150" dirty="0">
                <a:latin typeface="Times New Roman" pitchFamily="18" charset="0"/>
                <a:cs typeface="Times New Roman" pitchFamily="18" charset="0"/>
              </a:endParaRPr>
            </a:p>
          </p:txBody>
        </p:sp>
        <p:sp>
          <p:nvSpPr>
            <p:cNvPr id="64" name="TextBox 63"/>
            <p:cNvSpPr txBox="1"/>
            <p:nvPr/>
          </p:nvSpPr>
          <p:spPr>
            <a:xfrm>
              <a:off x="73835" y="-15817"/>
              <a:ext cx="4596384" cy="400110"/>
            </a:xfrm>
            <a:prstGeom prst="rect">
              <a:avLst/>
            </a:prstGeom>
            <a:noFill/>
          </p:spPr>
          <p:txBody>
            <a:bodyPr wrap="square">
              <a:spAutoFit/>
            </a:bodyPr>
            <a:lstStyle/>
            <a:p>
              <a:pPr algn="ctr" defTabSz="1018824" fontAlgn="auto">
                <a:spcBef>
                  <a:spcPts val="0"/>
                </a:spcBef>
                <a:spcAft>
                  <a:spcPts val="0"/>
                </a:spcAft>
                <a:defRPr/>
              </a:pPr>
              <a:r>
                <a:rPr lang="en-US" b="1" dirty="0">
                  <a:ln w="3175"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rPr>
                <a:t>Romans </a:t>
              </a:r>
              <a:r>
                <a:rPr lang="en-US" b="1" dirty="0" smtClean="0">
                  <a:ln w="3175"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rPr>
                <a:t>1:26-27</a:t>
              </a:r>
              <a:endParaRPr lang="en-US" b="1" dirty="0">
                <a:ln w="3175"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endParaRPr>
            </a:p>
          </p:txBody>
        </p:sp>
      </p:grpSp>
      <p:grpSp>
        <p:nvGrpSpPr>
          <p:cNvPr id="85" name="Group 84"/>
          <p:cNvGrpSpPr/>
          <p:nvPr/>
        </p:nvGrpSpPr>
        <p:grpSpPr>
          <a:xfrm>
            <a:off x="219456" y="5071873"/>
            <a:ext cx="9619488" cy="2523743"/>
            <a:chOff x="486156" y="5177355"/>
            <a:chExt cx="9619488" cy="2523743"/>
          </a:xfrm>
        </p:grpSpPr>
        <p:grpSp>
          <p:nvGrpSpPr>
            <p:cNvPr id="87" name="Group 100"/>
            <p:cNvGrpSpPr/>
            <p:nvPr/>
          </p:nvGrpSpPr>
          <p:grpSpPr>
            <a:xfrm>
              <a:off x="486156" y="5177355"/>
              <a:ext cx="6534912" cy="1551360"/>
              <a:chOff x="1117445" y="3728088"/>
              <a:chExt cx="6534912" cy="1551360"/>
            </a:xfrm>
          </p:grpSpPr>
          <p:grpSp>
            <p:nvGrpSpPr>
              <p:cNvPr id="92" name="Group 99"/>
              <p:cNvGrpSpPr>
                <a:grpSpLocks/>
              </p:cNvGrpSpPr>
              <p:nvPr/>
            </p:nvGrpSpPr>
            <p:grpSpPr bwMode="auto">
              <a:xfrm>
                <a:off x="1117445" y="3728088"/>
                <a:ext cx="329184" cy="609600"/>
                <a:chOff x="4797487" y="3439514"/>
                <a:chExt cx="329187" cy="819017"/>
              </a:xfrm>
            </p:grpSpPr>
            <p:sp>
              <p:nvSpPr>
                <p:cNvPr id="94" name="Rounded Rectangle 93"/>
                <p:cNvSpPr/>
                <p:nvPr/>
              </p:nvSpPr>
              <p:spPr>
                <a:xfrm flipH="1">
                  <a:off x="4939219" y="3439514"/>
                  <a:ext cx="45719" cy="819017"/>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95" name="Rounded Rectangle 94"/>
                <p:cNvSpPr/>
                <p:nvPr/>
              </p:nvSpPr>
              <p:spPr>
                <a:xfrm>
                  <a:off x="4797487" y="3570554"/>
                  <a:ext cx="329187" cy="61425"/>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grpSp>
          <p:sp>
            <p:nvSpPr>
              <p:cNvPr id="93" name="Rectangle 92"/>
              <p:cNvSpPr/>
              <p:nvPr/>
            </p:nvSpPr>
            <p:spPr bwMode="auto">
              <a:xfrm>
                <a:off x="6426988" y="4971671"/>
                <a:ext cx="1225369" cy="307777"/>
              </a:xfrm>
              <a:prstGeom prst="rect">
                <a:avLst/>
              </a:prstGeom>
              <a:noFill/>
              <a:ln>
                <a:noFill/>
              </a:ln>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defTabSz="1018824" fontAlgn="auto">
                  <a:spcBef>
                    <a:spcPts val="0"/>
                  </a:spcBef>
                  <a:spcAft>
                    <a:spcPts val="0"/>
                  </a:spcAft>
                  <a:defRPr/>
                </a:pPr>
                <a:r>
                  <a:rPr lang="en-US" sz="1400" b="1" dirty="0">
                    <a:ln w="11430"/>
                    <a:solidFill>
                      <a:schemeClr val="accent6">
                        <a:lumMod val="50000"/>
                      </a:schemeClr>
                    </a:solidFill>
                    <a:effectLst>
                      <a:outerShdw blurRad="80000" dist="40000" dir="5040000" algn="tl">
                        <a:srgbClr val="000000">
                          <a:alpha val="30000"/>
                        </a:srgbClr>
                      </a:outerShdw>
                    </a:effectLst>
                    <a:latin typeface="Times New Roman" pitchFamily="18" charset="0"/>
                    <a:cs typeface="Times New Roman" pitchFamily="18" charset="0"/>
                  </a:rPr>
                  <a:t>Summary</a:t>
                </a:r>
              </a:p>
            </p:txBody>
          </p:sp>
        </p:grpSp>
        <p:sp>
          <p:nvSpPr>
            <p:cNvPr id="90" name="Rectangle 89"/>
            <p:cNvSpPr/>
            <p:nvPr/>
          </p:nvSpPr>
          <p:spPr>
            <a:xfrm>
              <a:off x="5411724" y="6676970"/>
              <a:ext cx="4693920" cy="10241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900" dirty="0"/>
            </a:p>
          </p:txBody>
        </p:sp>
      </p:grpSp>
      <p:grpSp>
        <p:nvGrpSpPr>
          <p:cNvPr id="97" name="Group 96"/>
          <p:cNvGrpSpPr/>
          <p:nvPr/>
        </p:nvGrpSpPr>
        <p:grpSpPr>
          <a:xfrm>
            <a:off x="0" y="3243072"/>
            <a:ext cx="4754880" cy="2426208"/>
            <a:chOff x="-74613" y="4553632"/>
            <a:chExt cx="4754880" cy="2426208"/>
          </a:xfrm>
        </p:grpSpPr>
        <p:sp>
          <p:nvSpPr>
            <p:cNvPr id="98" name="Rectangle 97"/>
            <p:cNvSpPr/>
            <p:nvPr/>
          </p:nvSpPr>
          <p:spPr>
            <a:xfrm>
              <a:off x="839787" y="6419008"/>
              <a:ext cx="3840480" cy="53644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200" dirty="0" smtClean="0">
                  <a:solidFill>
                    <a:schemeClr val="tx1"/>
                  </a:solidFill>
                  <a:latin typeface="Times New Roman" pitchFamily="18" charset="0"/>
                  <a:cs typeface="Times New Roman" pitchFamily="18" charset="0"/>
                </a:rPr>
                <a:t>To describe God’s righteousness and explain what happened to those who turned from God to the pagan worship of idols, saying repeatedly, “God gave them up.”</a:t>
              </a:r>
              <a:endParaRPr lang="en-US" sz="1200" dirty="0">
                <a:solidFill>
                  <a:schemeClr val="tx1"/>
                </a:solidFill>
                <a:latin typeface="Times New Roman" pitchFamily="18" charset="0"/>
                <a:cs typeface="Times New Roman" pitchFamily="18" charset="0"/>
              </a:endParaRPr>
            </a:p>
          </p:txBody>
        </p:sp>
        <p:sp>
          <p:nvSpPr>
            <p:cNvPr id="99" name="Rectangle 98"/>
            <p:cNvSpPr/>
            <p:nvPr/>
          </p:nvSpPr>
          <p:spPr>
            <a:xfrm>
              <a:off x="961707" y="4919392"/>
              <a:ext cx="3706368" cy="1706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dirty="0" smtClean="0">
                  <a:latin typeface="Times New Roman" pitchFamily="18" charset="0"/>
                  <a:cs typeface="Times New Roman" pitchFamily="18" charset="0"/>
                </a:rPr>
                <a:t>The Apostle Paul</a:t>
              </a:r>
              <a:endParaRPr lang="en-US" sz="1200" dirty="0">
                <a:latin typeface="Times New Roman" pitchFamily="18" charset="0"/>
                <a:cs typeface="Times New Roman" pitchFamily="18" charset="0"/>
              </a:endParaRPr>
            </a:p>
          </p:txBody>
        </p:sp>
        <p:sp>
          <p:nvSpPr>
            <p:cNvPr id="100" name="Rectangle 99"/>
            <p:cNvSpPr/>
            <p:nvPr/>
          </p:nvSpPr>
          <p:spPr>
            <a:xfrm>
              <a:off x="973899" y="5431455"/>
              <a:ext cx="3706368" cy="42672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smtClean="0">
                  <a:latin typeface="Times New Roman" pitchFamily="18" charset="0"/>
                  <a:cs typeface="Times New Roman" pitchFamily="18" charset="0"/>
                </a:rPr>
                <a:t>Probably written in or near Corinth as Paul was preparing a trip to Jerusalem, Rome, and Spain.</a:t>
              </a:r>
              <a:endParaRPr lang="en-US" sz="1200" dirty="0">
                <a:latin typeface="Times New Roman" pitchFamily="18" charset="0"/>
                <a:cs typeface="Times New Roman" pitchFamily="18" charset="0"/>
              </a:endParaRPr>
            </a:p>
          </p:txBody>
        </p:sp>
        <p:grpSp>
          <p:nvGrpSpPr>
            <p:cNvPr id="101" name="Group 56"/>
            <p:cNvGrpSpPr/>
            <p:nvPr/>
          </p:nvGrpSpPr>
          <p:grpSpPr>
            <a:xfrm>
              <a:off x="-74613" y="4553632"/>
              <a:ext cx="1536192" cy="2426208"/>
              <a:chOff x="-74613" y="4553632"/>
              <a:chExt cx="1536192" cy="2426208"/>
            </a:xfrm>
          </p:grpSpPr>
          <p:sp>
            <p:nvSpPr>
              <p:cNvPr id="106" name="Oval 4"/>
              <p:cNvSpPr/>
              <p:nvPr/>
            </p:nvSpPr>
            <p:spPr bwMode="auto">
              <a:xfrm>
                <a:off x="668338" y="5060950"/>
                <a:ext cx="703262" cy="4953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endParaRPr lang="en-US" sz="1200" dirty="0">
                  <a:latin typeface="Times New Roman" pitchFamily="18" charset="0"/>
                  <a:cs typeface="Times New Roman" pitchFamily="18" charset="0"/>
                </a:endParaRPr>
              </a:p>
            </p:txBody>
          </p:sp>
          <p:sp>
            <p:nvSpPr>
              <p:cNvPr id="107" name="Oval 4"/>
              <p:cNvSpPr/>
              <p:nvPr/>
            </p:nvSpPr>
            <p:spPr bwMode="auto">
              <a:xfrm>
                <a:off x="681038" y="5749925"/>
                <a:ext cx="612775" cy="4953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when</a:t>
                </a:r>
              </a:p>
            </p:txBody>
          </p:sp>
          <p:sp>
            <p:nvSpPr>
              <p:cNvPr id="108" name="Oval 4"/>
              <p:cNvSpPr/>
              <p:nvPr/>
            </p:nvSpPr>
            <p:spPr bwMode="auto">
              <a:xfrm>
                <a:off x="661988" y="6467475"/>
                <a:ext cx="677862" cy="493713"/>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endParaRPr lang="en-US" sz="1200" dirty="0">
                  <a:latin typeface="Times New Roman" pitchFamily="18" charset="0"/>
                  <a:cs typeface="Times New Roman" pitchFamily="18" charset="0"/>
                </a:endParaRPr>
              </a:p>
            </p:txBody>
          </p:sp>
          <p:sp>
            <p:nvSpPr>
              <p:cNvPr id="109" name="Rectangle 108"/>
              <p:cNvSpPr/>
              <p:nvPr/>
            </p:nvSpPr>
            <p:spPr bwMode="auto">
              <a:xfrm rot="16200000">
                <a:off x="-680803" y="5310350"/>
                <a:ext cx="1780033" cy="461665"/>
              </a:xfrm>
              <a:prstGeom prst="rect">
                <a:avLst/>
              </a:prstGeom>
              <a:noFill/>
            </p:spPr>
            <p:txBody>
              <a:bodyPr wrap="square">
                <a:spAutoFit/>
              </a:bodyPr>
              <a:lstStyle/>
              <a:p>
                <a:pPr algn="ctr" defTabSz="1018824" fontAlgn="auto">
                  <a:spcBef>
                    <a:spcPts val="0"/>
                  </a:spcBef>
                  <a:spcAft>
                    <a:spcPts val="0"/>
                  </a:spcAft>
                  <a:defRPr/>
                </a:pP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Influences</a:t>
                </a:r>
              </a:p>
            </p:txBody>
          </p:sp>
          <p:sp>
            <p:nvSpPr>
              <p:cNvPr id="110" name="Oval 6"/>
              <p:cNvSpPr/>
              <p:nvPr/>
            </p:nvSpPr>
            <p:spPr bwMode="auto">
              <a:xfrm>
                <a:off x="437452" y="6467776"/>
                <a:ext cx="353567" cy="304800"/>
              </a:xfrm>
              <a:prstGeom prst="ellipse">
                <a:avLst/>
              </a:prstGeom>
            </p:spPr>
            <p:style>
              <a:lnRef idx="1">
                <a:schemeClr val="accent2"/>
              </a:lnRef>
              <a:fillRef idx="3">
                <a:schemeClr val="accent2"/>
              </a:fillRef>
              <a:effectRef idx="2">
                <a:schemeClr val="accent2"/>
              </a:effectRef>
              <a:fontRef idx="minor">
                <a:schemeClr val="lt1"/>
              </a:fontRef>
            </p:style>
          </p:sp>
          <p:sp>
            <p:nvSpPr>
              <p:cNvPr id="111" name="Oval 4"/>
              <p:cNvSpPr/>
              <p:nvPr/>
            </p:nvSpPr>
            <p:spPr bwMode="auto">
              <a:xfrm>
                <a:off x="-74613" y="6297088"/>
                <a:ext cx="1370013" cy="682752"/>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why</a:t>
                </a:r>
              </a:p>
            </p:txBody>
          </p:sp>
          <p:sp>
            <p:nvSpPr>
              <p:cNvPr id="112" name="Oval 6"/>
              <p:cNvSpPr/>
              <p:nvPr/>
            </p:nvSpPr>
            <p:spPr bwMode="auto">
              <a:xfrm>
                <a:off x="461835" y="5967904"/>
                <a:ext cx="438912" cy="243840"/>
              </a:xfrm>
              <a:prstGeom prst="ellipse">
                <a:avLst/>
              </a:prstGeom>
            </p:spPr>
            <p:style>
              <a:lnRef idx="1">
                <a:schemeClr val="accent6"/>
              </a:lnRef>
              <a:fillRef idx="3">
                <a:schemeClr val="accent6"/>
              </a:fillRef>
              <a:effectRef idx="2">
                <a:schemeClr val="accent6"/>
              </a:effectRef>
              <a:fontRef idx="minor">
                <a:schemeClr val="lt1"/>
              </a:fontRef>
            </p:style>
          </p:sp>
          <p:sp>
            <p:nvSpPr>
              <p:cNvPr id="113" name="Oval 6"/>
              <p:cNvSpPr/>
              <p:nvPr/>
            </p:nvSpPr>
            <p:spPr bwMode="auto">
              <a:xfrm>
                <a:off x="413067" y="5480224"/>
                <a:ext cx="426720" cy="280416"/>
              </a:xfrm>
              <a:prstGeom prst="ellipse">
                <a:avLst/>
              </a:prstGeom>
            </p:spPr>
            <p:style>
              <a:lnRef idx="1">
                <a:schemeClr val="accent1"/>
              </a:lnRef>
              <a:fillRef idx="3">
                <a:schemeClr val="accent1"/>
              </a:fillRef>
              <a:effectRef idx="2">
                <a:schemeClr val="accent1"/>
              </a:effectRef>
              <a:fontRef idx="minor">
                <a:schemeClr val="lt1"/>
              </a:fontRef>
            </p:style>
          </p:sp>
          <p:sp>
            <p:nvSpPr>
              <p:cNvPr id="114" name="Oval 6"/>
              <p:cNvSpPr/>
              <p:nvPr/>
            </p:nvSpPr>
            <p:spPr bwMode="auto">
              <a:xfrm>
                <a:off x="376492" y="5138848"/>
                <a:ext cx="329183" cy="219456"/>
              </a:xfrm>
              <a:prstGeom prst="ellipse">
                <a:avLst/>
              </a:prstGeom>
            </p:spPr>
            <p:style>
              <a:lnRef idx="1">
                <a:schemeClr val="accent4"/>
              </a:lnRef>
              <a:fillRef idx="3">
                <a:schemeClr val="accent4"/>
              </a:fillRef>
              <a:effectRef idx="2">
                <a:schemeClr val="accent4"/>
              </a:effectRef>
              <a:fontRef idx="minor">
                <a:schemeClr val="lt1"/>
              </a:fontRef>
            </p:style>
          </p:sp>
          <p:sp>
            <p:nvSpPr>
              <p:cNvPr id="115" name="Oval 6"/>
              <p:cNvSpPr/>
              <p:nvPr/>
            </p:nvSpPr>
            <p:spPr bwMode="auto">
              <a:xfrm>
                <a:off x="364300" y="4919392"/>
                <a:ext cx="304799" cy="182880"/>
              </a:xfrm>
              <a:prstGeom prst="ellipse">
                <a:avLst/>
              </a:prstGeom>
            </p:spPr>
            <p:style>
              <a:lnRef idx="1">
                <a:schemeClr val="accent3"/>
              </a:lnRef>
              <a:fillRef idx="3">
                <a:schemeClr val="accent3"/>
              </a:fillRef>
              <a:effectRef idx="2">
                <a:schemeClr val="accent3"/>
              </a:effectRef>
              <a:fontRef idx="minor">
                <a:schemeClr val="lt1"/>
              </a:fontRef>
            </p:style>
          </p:sp>
          <p:sp>
            <p:nvSpPr>
              <p:cNvPr id="116" name="Oval 4"/>
              <p:cNvSpPr/>
              <p:nvPr/>
            </p:nvSpPr>
            <p:spPr bwMode="auto">
              <a:xfrm>
                <a:off x="-74613" y="5663104"/>
                <a:ext cx="1536192" cy="865632"/>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when</a:t>
                </a:r>
              </a:p>
            </p:txBody>
          </p:sp>
          <p:sp>
            <p:nvSpPr>
              <p:cNvPr id="117" name="Oval 4"/>
              <p:cNvSpPr/>
              <p:nvPr/>
            </p:nvSpPr>
            <p:spPr bwMode="auto">
              <a:xfrm>
                <a:off x="400876" y="5297344"/>
                <a:ext cx="499872" cy="6096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where</a:t>
                </a:r>
              </a:p>
            </p:txBody>
          </p:sp>
          <p:sp>
            <p:nvSpPr>
              <p:cNvPr id="118" name="Oval 4"/>
              <p:cNvSpPr/>
              <p:nvPr/>
            </p:nvSpPr>
            <p:spPr bwMode="auto">
              <a:xfrm>
                <a:off x="144843" y="4882816"/>
                <a:ext cx="816865" cy="743712"/>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what</a:t>
                </a:r>
              </a:p>
            </p:txBody>
          </p:sp>
          <p:sp>
            <p:nvSpPr>
              <p:cNvPr id="119" name="Oval 4"/>
              <p:cNvSpPr/>
              <p:nvPr/>
            </p:nvSpPr>
            <p:spPr bwMode="auto">
              <a:xfrm>
                <a:off x="217995" y="4553632"/>
                <a:ext cx="646176" cy="865632"/>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who</a:t>
                </a:r>
              </a:p>
            </p:txBody>
          </p:sp>
        </p:grpSp>
        <p:sp>
          <p:nvSpPr>
            <p:cNvPr id="102" name="Rectangle 101"/>
            <p:cNvSpPr/>
            <p:nvPr/>
          </p:nvSpPr>
          <p:spPr>
            <a:xfrm>
              <a:off x="742251" y="5175424"/>
              <a:ext cx="3938016" cy="21945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r>
                <a:rPr lang="en-US" sz="1200" dirty="0" smtClean="0">
                  <a:latin typeface="Times New Roman" pitchFamily="18" charset="0"/>
                  <a:cs typeface="Times New Roman" pitchFamily="18" charset="0"/>
                </a:rPr>
                <a:t>A  letter written to the church in Rome to introduce  himself.</a:t>
              </a:r>
              <a:endParaRPr lang="en-US" sz="1200" dirty="0">
                <a:latin typeface="Times New Roman" pitchFamily="18" charset="0"/>
                <a:cs typeface="Times New Roman" pitchFamily="18" charset="0"/>
              </a:endParaRPr>
            </a:p>
          </p:txBody>
        </p:sp>
        <p:sp>
          <p:nvSpPr>
            <p:cNvPr id="103" name="Rectangle 102"/>
            <p:cNvSpPr/>
            <p:nvPr/>
          </p:nvSpPr>
          <p:spPr>
            <a:xfrm>
              <a:off x="961707" y="5870368"/>
              <a:ext cx="3718560" cy="52425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smtClean="0">
                  <a:latin typeface="Times New Roman" pitchFamily="18" charset="0"/>
                  <a:cs typeface="Times New Roman" pitchFamily="18" charset="0"/>
                </a:rPr>
                <a:t>Most likely written during the height of Paul’s missionary activity, between 50 and 58 A.D.</a:t>
              </a:r>
              <a:endParaRPr lang="en-US" sz="1200" dirty="0">
                <a:latin typeface="Times New Roman" pitchFamily="18" charset="0"/>
                <a:cs typeface="Times New Roman" pitchFamily="18" charset="0"/>
              </a:endParaRPr>
            </a:p>
          </p:txBody>
        </p:sp>
      </p:grpSp>
      <p:sp>
        <p:nvSpPr>
          <p:cNvPr id="121" name="Rectangle 120"/>
          <p:cNvSpPr/>
          <p:nvPr/>
        </p:nvSpPr>
        <p:spPr>
          <a:xfrm>
            <a:off x="5108448" y="6534912"/>
            <a:ext cx="4803647" cy="1317047"/>
          </a:xfrm>
          <a:prstGeom prst="rect">
            <a:avLst/>
          </a:prstGeom>
        </p:spPr>
        <p:txBody>
          <a:bodyPr wrap="square">
            <a:spAutoFit/>
          </a:bodyPr>
          <a:lstStyle/>
          <a:p>
            <a:r>
              <a:rPr lang="en-US" sz="1150" dirty="0" smtClean="0">
                <a:latin typeface="Times New Roman" pitchFamily="18" charset="0"/>
                <a:cs typeface="Times New Roman" pitchFamily="18" charset="0"/>
              </a:rPr>
              <a:t>Paul, views any sexual activity outside of that designed for procreation as lustful  and idolatrous (choice), and unnatural (not producing offspring).  Paul uses language associated with pederasty (a young boy used for the sexual pleasure of an older man) and likens it to the way a man might use a woman.  He condemns both, and other behaviors, as failures to honor the God of creation by not treating all humans with respect.</a:t>
            </a:r>
            <a:r>
              <a:rPr lang="en-US" sz="900" dirty="0" smtClean="0">
                <a:latin typeface="+mn-lt"/>
              </a:rPr>
              <a:t/>
            </a:r>
            <a:br>
              <a:rPr lang="en-US" sz="900" dirty="0" smtClean="0">
                <a:latin typeface="+mn-lt"/>
              </a:rPr>
            </a:br>
            <a:endParaRPr lang="en-US" sz="900" dirty="0" smtClean="0">
              <a:latin typeface="+mn-lt"/>
            </a:endParaRPr>
          </a:p>
        </p:txBody>
      </p:sp>
      <p:grpSp>
        <p:nvGrpSpPr>
          <p:cNvPr id="124" name="Group 123"/>
          <p:cNvGrpSpPr/>
          <p:nvPr/>
        </p:nvGrpSpPr>
        <p:grpSpPr>
          <a:xfrm>
            <a:off x="5242560" y="146304"/>
            <a:ext cx="4670533" cy="5356059"/>
            <a:chOff x="5108542" y="209002"/>
            <a:chExt cx="4670533" cy="5356059"/>
          </a:xfrm>
        </p:grpSpPr>
        <p:pic>
          <p:nvPicPr>
            <p:cNvPr id="122" name="Picture 4" descr="C:\Documents and Settings\Kim &amp; Robin_2\Application Data\PixelMetrics\CaptureWiz\LastCaptures\2008-02-13_18-25-01-078.png"/>
            <p:cNvPicPr>
              <a:picLocks noChangeAspect="1" noChangeArrowheads="1"/>
            </p:cNvPicPr>
            <p:nvPr/>
          </p:nvPicPr>
          <p:blipFill>
            <a:blip r:embed="rId4" cstate="print"/>
            <a:srcRect l="6804" t="6206"/>
            <a:stretch>
              <a:fillRect/>
            </a:stretch>
          </p:blipFill>
          <p:spPr bwMode="auto">
            <a:xfrm>
              <a:off x="6878408" y="3669313"/>
              <a:ext cx="2726558" cy="1710146"/>
            </a:xfrm>
            <a:prstGeom prst="rect">
              <a:avLst/>
            </a:prstGeom>
            <a:ln w="88900" cap="sq" cmpd="thickThin">
              <a:noFill/>
              <a:prstDash val="solid"/>
              <a:miter lim="800000"/>
            </a:ln>
            <a:effectLst/>
          </p:spPr>
        </p:pic>
        <p:sp>
          <p:nvSpPr>
            <p:cNvPr id="193" name="Oval 4"/>
            <p:cNvSpPr/>
            <p:nvPr/>
          </p:nvSpPr>
          <p:spPr>
            <a:xfrm>
              <a:off x="7871262" y="1229586"/>
              <a:ext cx="953723" cy="10874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endParaRPr lang="en-US" sz="4200" kern="1200" dirty="0"/>
            </a:p>
          </p:txBody>
        </p:sp>
        <p:grpSp>
          <p:nvGrpSpPr>
            <p:cNvPr id="125" name="Group 6"/>
            <p:cNvGrpSpPr/>
            <p:nvPr/>
          </p:nvGrpSpPr>
          <p:grpSpPr>
            <a:xfrm>
              <a:off x="6908298" y="1344327"/>
              <a:ext cx="2636859" cy="894427"/>
              <a:chOff x="6071207" y="435908"/>
              <a:chExt cx="2838899" cy="990116"/>
            </a:xfrm>
            <a:effectLst/>
          </p:grpSpPr>
          <p:pic>
            <p:nvPicPr>
              <p:cNvPr id="188" name="Picture 2" descr="C:\Documents and Settings\Kim &amp; Robin_2\Application Data\PixelMetrics\CaptureWiz\LastCaptures\2008-02-13_18-24-17-375.png"/>
              <p:cNvPicPr>
                <a:picLocks noChangeAspect="1" noChangeArrowheads="1"/>
              </p:cNvPicPr>
              <p:nvPr/>
            </p:nvPicPr>
            <p:blipFill>
              <a:blip r:embed="rId5" cstate="print"/>
              <a:srcRect l="7285" t="8483"/>
              <a:stretch>
                <a:fillRect/>
              </a:stretch>
            </p:blipFill>
            <p:spPr bwMode="auto">
              <a:xfrm>
                <a:off x="6071207" y="435908"/>
                <a:ext cx="2838899" cy="990116"/>
              </a:xfrm>
              <a:prstGeom prst="rect">
                <a:avLst/>
              </a:prstGeom>
              <a:ln w="88900" cap="sq" cmpd="thickThin">
                <a:noFill/>
                <a:prstDash val="solid"/>
                <a:miter lim="800000"/>
              </a:ln>
              <a:effectLst/>
            </p:spPr>
          </p:pic>
          <p:pic>
            <p:nvPicPr>
              <p:cNvPr id="189" name="Picture 2" descr="C:\Documents and Settings\Kim &amp; Robin_2\Application Data\PixelMetrics\CaptureWiz\LastCaptures\2008-02-13_18-24-17-375.png"/>
              <p:cNvPicPr>
                <a:picLocks noChangeAspect="1" noChangeArrowheads="1"/>
              </p:cNvPicPr>
              <p:nvPr/>
            </p:nvPicPr>
            <p:blipFill>
              <a:blip r:embed="rId5" cstate="print">
                <a:duotone>
                  <a:schemeClr val="accent2">
                    <a:shade val="45000"/>
                    <a:satMod val="135000"/>
                  </a:schemeClr>
                  <a:prstClr val="white"/>
                </a:duotone>
              </a:blip>
              <a:srcRect l="35158" t="26401" r="49832" b="55209"/>
              <a:stretch>
                <a:fillRect/>
              </a:stretch>
            </p:blipFill>
            <p:spPr bwMode="auto">
              <a:xfrm>
                <a:off x="6925969" y="628647"/>
                <a:ext cx="459598" cy="198958"/>
              </a:xfrm>
              <a:prstGeom prst="rect">
                <a:avLst/>
              </a:prstGeom>
              <a:ln w="88900" cap="sq" cmpd="thickThin">
                <a:noFill/>
                <a:prstDash val="solid"/>
                <a:miter lim="800000"/>
              </a:ln>
              <a:effectLst/>
            </p:spPr>
          </p:pic>
          <p:pic>
            <p:nvPicPr>
              <p:cNvPr id="190" name="Picture 2" descr="C:\Documents and Settings\Kim &amp; Robin_2\Application Data\PixelMetrics\CaptureWiz\LastCaptures\2008-02-13_18-24-17-375.png"/>
              <p:cNvPicPr>
                <a:picLocks noChangeAspect="1" noChangeArrowheads="1"/>
              </p:cNvPicPr>
              <p:nvPr/>
            </p:nvPicPr>
            <p:blipFill>
              <a:blip r:embed="rId5" cstate="print">
                <a:duotone>
                  <a:schemeClr val="accent3">
                    <a:shade val="45000"/>
                    <a:satMod val="135000"/>
                  </a:schemeClr>
                  <a:prstClr val="white"/>
                </a:duotone>
              </a:blip>
              <a:srcRect l="9339" t="80105" r="57998" b="4928"/>
              <a:stretch>
                <a:fillRect/>
              </a:stretch>
            </p:blipFill>
            <p:spPr bwMode="auto">
              <a:xfrm>
                <a:off x="6134100" y="1209675"/>
                <a:ext cx="1000125" cy="161925"/>
              </a:xfrm>
              <a:prstGeom prst="rect">
                <a:avLst/>
              </a:prstGeom>
              <a:ln w="88900" cap="sq" cmpd="thickThin">
                <a:noFill/>
                <a:prstDash val="solid"/>
                <a:miter lim="800000"/>
              </a:ln>
              <a:effectLst/>
            </p:spPr>
          </p:pic>
          <p:pic>
            <p:nvPicPr>
              <p:cNvPr id="191" name="Picture 2" descr="C:\Documents and Settings\Kim &amp; Robin_2\Application Data\PixelMetrics\CaptureWiz\LastCaptures\2008-02-13_18-24-17-375.png"/>
              <p:cNvPicPr>
                <a:picLocks noChangeAspect="1" noChangeArrowheads="1"/>
              </p:cNvPicPr>
              <p:nvPr/>
            </p:nvPicPr>
            <p:blipFill>
              <a:blip r:embed="rId5" cstate="print">
                <a:duotone>
                  <a:schemeClr val="accent6">
                    <a:shade val="45000"/>
                    <a:satMod val="135000"/>
                  </a:schemeClr>
                  <a:prstClr val="white"/>
                </a:duotone>
              </a:blip>
              <a:srcRect l="46668" t="63378" r="33423" b="19894"/>
              <a:stretch>
                <a:fillRect/>
              </a:stretch>
            </p:blipFill>
            <p:spPr bwMode="auto">
              <a:xfrm>
                <a:off x="7286625" y="1019175"/>
                <a:ext cx="609600" cy="180975"/>
              </a:xfrm>
              <a:prstGeom prst="rect">
                <a:avLst/>
              </a:prstGeom>
              <a:ln w="88900" cap="sq" cmpd="thickThin">
                <a:noFill/>
                <a:prstDash val="solid"/>
                <a:miter lim="800000"/>
              </a:ln>
              <a:effectLst/>
            </p:spPr>
          </p:pic>
        </p:grpSp>
        <p:sp>
          <p:nvSpPr>
            <p:cNvPr id="126" name="Rounded Rectangle 125"/>
            <p:cNvSpPr/>
            <p:nvPr/>
          </p:nvSpPr>
          <p:spPr>
            <a:xfrm>
              <a:off x="5145118" y="209002"/>
              <a:ext cx="2584704" cy="1109472"/>
            </a:xfrm>
            <a:prstGeom prst="roundRect">
              <a:avLst>
                <a:gd name="adj" fmla="val 10000"/>
              </a:avLst>
            </a:prstGeom>
            <a:ln>
              <a:solidFill>
                <a:schemeClr val="accent2"/>
              </a:solidFill>
            </a:ln>
          </p:spPr>
          <p:style>
            <a:lnRef idx="2">
              <a:schemeClr val="accent2"/>
            </a:lnRef>
            <a:fillRef idx="1">
              <a:schemeClr val="lt1"/>
            </a:fillRef>
            <a:effectRef idx="0">
              <a:schemeClr val="accent2"/>
            </a:effectRef>
            <a:fontRef idx="minor">
              <a:schemeClr val="dk1"/>
            </a:fontRef>
          </p:style>
        </p:sp>
        <p:sp>
          <p:nvSpPr>
            <p:cNvPr id="129" name="Rectangle 128"/>
            <p:cNvSpPr/>
            <p:nvPr/>
          </p:nvSpPr>
          <p:spPr>
            <a:xfrm>
              <a:off x="5132926" y="233386"/>
              <a:ext cx="2767584" cy="1107996"/>
            </a:xfrm>
            <a:prstGeom prst="rect">
              <a:avLst/>
            </a:prstGeom>
          </p:spPr>
          <p:txBody>
            <a:bodyPr wrap="square">
              <a:spAutoFit/>
            </a:bodyPr>
            <a:lstStyle/>
            <a:p>
              <a:r>
                <a:rPr lang="en-US" sz="1100" b="1" i="1" u="sng" dirty="0" smtClean="0">
                  <a:solidFill>
                    <a:schemeClr val="accent2">
                      <a:lumMod val="50000"/>
                    </a:schemeClr>
                  </a:solidFill>
                  <a:latin typeface="Times New Roman" pitchFamily="18" charset="0"/>
                  <a:cs typeface="Times New Roman" pitchFamily="18" charset="0"/>
                </a:rPr>
                <a:t>Pathos</a:t>
              </a:r>
              <a:r>
                <a:rPr lang="en-US" sz="1100" b="1" i="1" dirty="0" smtClean="0">
                  <a:solidFill>
                    <a:schemeClr val="accent2">
                      <a:lumMod val="50000"/>
                    </a:schemeClr>
                  </a:solidFill>
                  <a:latin typeface="Times New Roman" pitchFamily="18" charset="0"/>
                  <a:cs typeface="Times New Roman" pitchFamily="18" charset="0"/>
                </a:rPr>
                <a:t>,</a:t>
              </a:r>
              <a:r>
                <a:rPr lang="en-US" sz="1100" dirty="0" smtClean="0">
                  <a:solidFill>
                    <a:schemeClr val="accent2">
                      <a:lumMod val="50000"/>
                    </a:schemeClr>
                  </a:solidFill>
                  <a:latin typeface="Times New Roman" pitchFamily="18" charset="0"/>
                  <a:cs typeface="Times New Roman" pitchFamily="18" charset="0"/>
                </a:rPr>
                <a:t> may be translated as lust or passion. The Greek uses it for both good and bad, happy and sad, welcome and unfortunate events or states of being.  The term appears three times in the New Testament, each time referring to something in a negative way.</a:t>
              </a:r>
            </a:p>
          </p:txBody>
        </p:sp>
        <p:sp>
          <p:nvSpPr>
            <p:cNvPr id="130" name="Rounded Rectangle 129"/>
            <p:cNvSpPr/>
            <p:nvPr/>
          </p:nvSpPr>
          <p:spPr>
            <a:xfrm>
              <a:off x="7802974" y="245578"/>
              <a:ext cx="1901952" cy="963169"/>
            </a:xfrm>
            <a:prstGeom prst="roundRect">
              <a:avLst>
                <a:gd name="adj" fmla="val 10000"/>
              </a:avLst>
            </a:prstGeom>
            <a:ln>
              <a:solidFill>
                <a:schemeClr val="accent4"/>
              </a:solidFill>
            </a:ln>
          </p:spPr>
          <p:style>
            <a:lnRef idx="2">
              <a:schemeClr val="accent2"/>
            </a:lnRef>
            <a:fillRef idx="1">
              <a:schemeClr val="lt1"/>
            </a:fillRef>
            <a:effectRef idx="0">
              <a:schemeClr val="accent2"/>
            </a:effectRef>
            <a:fontRef idx="minor">
              <a:schemeClr val="dk1"/>
            </a:fontRef>
          </p:style>
        </p:sp>
        <p:sp>
          <p:nvSpPr>
            <p:cNvPr id="131" name="Rectangle 130"/>
            <p:cNvSpPr/>
            <p:nvPr/>
          </p:nvSpPr>
          <p:spPr>
            <a:xfrm>
              <a:off x="7766398" y="233386"/>
              <a:ext cx="1922229" cy="1015663"/>
            </a:xfrm>
            <a:prstGeom prst="rect">
              <a:avLst/>
            </a:prstGeom>
          </p:spPr>
          <p:txBody>
            <a:bodyPr wrap="square">
              <a:spAutoFit/>
            </a:bodyPr>
            <a:lstStyle/>
            <a:p>
              <a:pPr algn="ctr"/>
              <a:r>
                <a:rPr lang="en-US" sz="1200" b="1" i="1" u="sng" dirty="0" smtClean="0">
                  <a:solidFill>
                    <a:schemeClr val="accent4">
                      <a:lumMod val="50000"/>
                    </a:schemeClr>
                  </a:solidFill>
                  <a:latin typeface="Times New Roman" pitchFamily="18" charset="0"/>
                  <a:cs typeface="Times New Roman" pitchFamily="18" charset="0"/>
                </a:rPr>
                <a:t>Atimia</a:t>
              </a:r>
              <a:r>
                <a:rPr lang="en-US" sz="1200" dirty="0" smtClean="0">
                  <a:solidFill>
                    <a:schemeClr val="accent4">
                      <a:lumMod val="50000"/>
                    </a:schemeClr>
                  </a:solidFill>
                  <a:latin typeface="Times New Roman" pitchFamily="18" charset="0"/>
                  <a:cs typeface="Times New Roman" pitchFamily="18" charset="0"/>
                </a:rPr>
                <a:t>, rendered as vile, shameful, and degrading, has its root meaning in being dishonored or disgraced.</a:t>
              </a:r>
            </a:p>
          </p:txBody>
        </p:sp>
        <p:sp>
          <p:nvSpPr>
            <p:cNvPr id="132" name="Rounded Rectangle 131"/>
            <p:cNvSpPr/>
            <p:nvPr/>
          </p:nvSpPr>
          <p:spPr>
            <a:xfrm>
              <a:off x="5123254" y="1379985"/>
              <a:ext cx="1789703" cy="1816818"/>
            </a:xfrm>
            <a:prstGeom prst="roundRect">
              <a:avLst>
                <a:gd name="adj" fmla="val 10000"/>
              </a:avLst>
            </a:prstGeom>
            <a:ln w="19050">
              <a:solidFill>
                <a:schemeClr val="accent3"/>
              </a:solidFill>
            </a:ln>
          </p:spPr>
          <p:style>
            <a:lnRef idx="2">
              <a:schemeClr val="accent2"/>
            </a:lnRef>
            <a:fillRef idx="1">
              <a:schemeClr val="lt1"/>
            </a:fillRef>
            <a:effectRef idx="0">
              <a:schemeClr val="accent2"/>
            </a:effectRef>
            <a:fontRef idx="minor">
              <a:schemeClr val="dk1"/>
            </a:fontRef>
          </p:style>
        </p:sp>
        <p:sp>
          <p:nvSpPr>
            <p:cNvPr id="133" name="Rectangle 132"/>
            <p:cNvSpPr/>
            <p:nvPr/>
          </p:nvSpPr>
          <p:spPr>
            <a:xfrm>
              <a:off x="5159225" y="1318474"/>
              <a:ext cx="1826885" cy="2196346"/>
            </a:xfrm>
            <a:prstGeom prst="rect">
              <a:avLst/>
            </a:prstGeom>
            <a:noFill/>
            <a:ln>
              <a:noFill/>
            </a:ln>
          </p:spPr>
          <p:txBody>
            <a:bodyPr wrap="square">
              <a:spAutoFit/>
            </a:bodyPr>
            <a:lstStyle/>
            <a:p>
              <a:r>
                <a:rPr lang="en-US" sz="1100" b="1" i="1" u="sng" dirty="0" smtClean="0">
                  <a:solidFill>
                    <a:schemeClr val="accent3">
                      <a:lumMod val="50000"/>
                    </a:schemeClr>
                  </a:solidFill>
                  <a:latin typeface="Times New Roman" pitchFamily="18" charset="0"/>
                  <a:cs typeface="Times New Roman" pitchFamily="18" charset="0"/>
                </a:rPr>
                <a:t>Para</a:t>
              </a:r>
              <a:r>
                <a:rPr lang="en-US" sz="1100" b="1" i="1" dirty="0" smtClean="0">
                  <a:solidFill>
                    <a:schemeClr val="accent3">
                      <a:lumMod val="50000"/>
                    </a:schemeClr>
                  </a:solidFill>
                  <a:latin typeface="Times New Roman" pitchFamily="18" charset="0"/>
                  <a:cs typeface="Times New Roman" pitchFamily="18" charset="0"/>
                </a:rPr>
                <a:t>, </a:t>
              </a:r>
              <a:r>
                <a:rPr lang="en-US" sz="1100" dirty="0" smtClean="0">
                  <a:solidFill>
                    <a:schemeClr val="accent3">
                      <a:lumMod val="50000"/>
                    </a:schemeClr>
                  </a:solidFill>
                  <a:latin typeface="Times New Roman" pitchFamily="18" charset="0"/>
                  <a:cs typeface="Times New Roman" pitchFamily="18" charset="0"/>
                </a:rPr>
                <a:t>can mean from, to, besides, or near. In English, para-normal means ‘apart from normal’, but para-sail means ‘like a sailing vessel’. </a:t>
              </a:r>
              <a:r>
                <a:rPr lang="en-US" sz="1100" b="1" i="1" u="sng" dirty="0" smtClean="0">
                  <a:solidFill>
                    <a:schemeClr val="accent3">
                      <a:lumMod val="50000"/>
                    </a:schemeClr>
                  </a:solidFill>
                  <a:latin typeface="Times New Roman" pitchFamily="18" charset="0"/>
                  <a:cs typeface="Times New Roman" pitchFamily="18" charset="0"/>
                </a:rPr>
                <a:t>Physis</a:t>
              </a:r>
              <a:r>
                <a:rPr lang="en-US" sz="1100" b="1" i="1" dirty="0" smtClean="0">
                  <a:solidFill>
                    <a:schemeClr val="accent3">
                      <a:lumMod val="50000"/>
                    </a:schemeClr>
                  </a:solidFill>
                  <a:latin typeface="Times New Roman" pitchFamily="18" charset="0"/>
                  <a:cs typeface="Times New Roman" pitchFamily="18" charset="0"/>
                </a:rPr>
                <a:t>, </a:t>
              </a:r>
              <a:r>
                <a:rPr lang="en-US" sz="1100" dirty="0" smtClean="0">
                  <a:solidFill>
                    <a:schemeClr val="accent3">
                      <a:lumMod val="50000"/>
                    </a:schemeClr>
                  </a:solidFill>
                  <a:latin typeface="Times New Roman" pitchFamily="18" charset="0"/>
                  <a:cs typeface="Times New Roman" pitchFamily="18" charset="0"/>
                </a:rPr>
                <a:t>means nature, specifically things not produced/made by human beings. Together, the words “para physis” are rendered in this text as ‘against nature’ or ‘unnatural’</a:t>
              </a:r>
            </a:p>
          </p:txBody>
        </p:sp>
        <p:sp>
          <p:nvSpPr>
            <p:cNvPr id="134" name="Rounded Rectangle 133"/>
            <p:cNvSpPr/>
            <p:nvPr/>
          </p:nvSpPr>
          <p:spPr>
            <a:xfrm>
              <a:off x="8180926" y="2135339"/>
              <a:ext cx="1572768" cy="780288"/>
            </a:xfrm>
            <a:prstGeom prst="roundRect">
              <a:avLst>
                <a:gd name="adj" fmla="val 10000"/>
              </a:avLst>
            </a:prstGeom>
            <a:ln>
              <a:solidFill>
                <a:schemeClr val="accent6"/>
              </a:solidFill>
            </a:ln>
          </p:spPr>
          <p:style>
            <a:lnRef idx="2">
              <a:schemeClr val="accent2"/>
            </a:lnRef>
            <a:fillRef idx="1">
              <a:schemeClr val="lt1"/>
            </a:fillRef>
            <a:effectRef idx="0">
              <a:schemeClr val="accent2"/>
            </a:effectRef>
            <a:fontRef idx="minor">
              <a:schemeClr val="dk1"/>
            </a:fontRef>
          </p:style>
        </p:sp>
        <p:sp>
          <p:nvSpPr>
            <p:cNvPr id="135" name="Rectangle 134"/>
            <p:cNvSpPr/>
            <p:nvPr/>
          </p:nvSpPr>
          <p:spPr>
            <a:xfrm>
              <a:off x="8146976" y="2147531"/>
              <a:ext cx="1632099" cy="830997"/>
            </a:xfrm>
            <a:prstGeom prst="rect">
              <a:avLst/>
            </a:prstGeom>
          </p:spPr>
          <p:txBody>
            <a:bodyPr wrap="square">
              <a:spAutoFit/>
            </a:bodyPr>
            <a:lstStyle/>
            <a:p>
              <a:pPr algn="ctr"/>
              <a:r>
                <a:rPr lang="en-US" sz="1200" b="1" i="1" u="sng" dirty="0" smtClean="0">
                  <a:solidFill>
                    <a:schemeClr val="accent6">
                      <a:lumMod val="50000"/>
                    </a:schemeClr>
                  </a:solidFill>
                  <a:latin typeface="Times New Roman" pitchFamily="18" charset="0"/>
                  <a:cs typeface="Times New Roman" pitchFamily="18" charset="0"/>
                </a:rPr>
                <a:t>Chresis</a:t>
              </a:r>
              <a:r>
                <a:rPr lang="en-US" sz="1200" b="1" i="1" dirty="0" smtClean="0">
                  <a:solidFill>
                    <a:schemeClr val="accent6">
                      <a:lumMod val="50000"/>
                    </a:schemeClr>
                  </a:solidFill>
                  <a:latin typeface="Times New Roman" pitchFamily="18" charset="0"/>
                  <a:cs typeface="Times New Roman" pitchFamily="18" charset="0"/>
                </a:rPr>
                <a:t>, </a:t>
              </a:r>
              <a:r>
                <a:rPr lang="en-US" sz="1200" dirty="0" smtClean="0">
                  <a:solidFill>
                    <a:schemeClr val="accent6">
                      <a:lumMod val="50000"/>
                    </a:schemeClr>
                  </a:solidFill>
                  <a:latin typeface="Times New Roman" pitchFamily="18" charset="0"/>
                  <a:cs typeface="Times New Roman" pitchFamily="18" charset="0"/>
                </a:rPr>
                <a:t>is the sexual use of a woman.  There is no suggestion of emotion. </a:t>
              </a:r>
            </a:p>
          </p:txBody>
        </p:sp>
        <p:sp>
          <p:nvSpPr>
            <p:cNvPr id="187" name="Oval 4"/>
            <p:cNvSpPr/>
            <p:nvPr/>
          </p:nvSpPr>
          <p:spPr>
            <a:xfrm>
              <a:off x="7861737" y="4477606"/>
              <a:ext cx="953724" cy="10874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endParaRPr lang="en-US" sz="4200" kern="1200" dirty="0"/>
            </a:p>
          </p:txBody>
        </p:sp>
        <p:sp>
          <p:nvSpPr>
            <p:cNvPr id="177" name="Rounded Rectangle 176"/>
            <p:cNvSpPr/>
            <p:nvPr/>
          </p:nvSpPr>
          <p:spPr>
            <a:xfrm>
              <a:off x="5138320" y="3270144"/>
              <a:ext cx="1719986" cy="1376746"/>
            </a:xfrm>
            <a:prstGeom prst="roundRect">
              <a:avLst>
                <a:gd name="adj" fmla="val 10000"/>
              </a:avLst>
            </a:prstGeom>
            <a:ln>
              <a:solidFill>
                <a:schemeClr val="accent1"/>
              </a:solidFill>
            </a:ln>
          </p:spPr>
          <p:style>
            <a:lnRef idx="2">
              <a:schemeClr val="accent2"/>
            </a:lnRef>
            <a:fillRef idx="1">
              <a:schemeClr val="lt1"/>
            </a:fillRef>
            <a:effectRef idx="0">
              <a:schemeClr val="accent2"/>
            </a:effectRef>
            <a:fontRef idx="minor">
              <a:schemeClr val="dk1"/>
            </a:fontRef>
          </p:style>
        </p:sp>
        <p:sp>
          <p:nvSpPr>
            <p:cNvPr id="178" name="Rectangle 177"/>
            <p:cNvSpPr/>
            <p:nvPr/>
          </p:nvSpPr>
          <p:spPr>
            <a:xfrm>
              <a:off x="5108542" y="3249422"/>
              <a:ext cx="1792223" cy="1446550"/>
            </a:xfrm>
            <a:prstGeom prst="rect">
              <a:avLst/>
            </a:prstGeom>
          </p:spPr>
          <p:txBody>
            <a:bodyPr wrap="square">
              <a:spAutoFit/>
            </a:bodyPr>
            <a:lstStyle/>
            <a:p>
              <a:r>
                <a:rPr lang="en-US" sz="1100" dirty="0" smtClean="0">
                  <a:solidFill>
                    <a:schemeClr val="accent1">
                      <a:lumMod val="50000"/>
                    </a:schemeClr>
                  </a:solidFill>
                  <a:latin typeface="Times New Roman" pitchFamily="18" charset="0"/>
                  <a:cs typeface="Times New Roman" pitchFamily="18" charset="0"/>
                </a:rPr>
                <a:t>The words. ‘unseemly’, `indecent’, or ‘shameless’  are all used for the Greek term, ‘aschemosune’. </a:t>
              </a:r>
              <a:r>
                <a:rPr lang="en-US" sz="1100" b="1" i="1" u="sng" dirty="0" smtClean="0">
                  <a:solidFill>
                    <a:schemeClr val="accent1">
                      <a:lumMod val="50000"/>
                    </a:schemeClr>
                  </a:solidFill>
                  <a:latin typeface="Times New Roman" pitchFamily="18" charset="0"/>
                  <a:cs typeface="Times New Roman" pitchFamily="18" charset="0"/>
                </a:rPr>
                <a:t>Aschemosune</a:t>
              </a:r>
              <a:r>
                <a:rPr lang="en-US" sz="1100" dirty="0" smtClean="0">
                  <a:solidFill>
                    <a:schemeClr val="accent1">
                      <a:lumMod val="50000"/>
                    </a:schemeClr>
                  </a:solidFill>
                  <a:latin typeface="Times New Roman" pitchFamily="18" charset="0"/>
                  <a:cs typeface="Times New Roman" pitchFamily="18" charset="0"/>
                </a:rPr>
                <a:t>, according to Strong is, by implication, the pudenda, or female reproductive organ.</a:t>
              </a:r>
              <a:endParaRPr lang="en-US" sz="1100" dirty="0">
                <a:solidFill>
                  <a:schemeClr val="accent1">
                    <a:lumMod val="50000"/>
                  </a:schemeClr>
                </a:solidFill>
                <a:latin typeface="Times New Roman" pitchFamily="18" charset="0"/>
                <a:cs typeface="Times New Roman" pitchFamily="18" charset="0"/>
              </a:endParaRPr>
            </a:p>
          </p:txBody>
        </p:sp>
        <p:sp>
          <p:nvSpPr>
            <p:cNvPr id="179" name="Rounded Rectangle 178"/>
            <p:cNvSpPr/>
            <p:nvPr/>
          </p:nvSpPr>
          <p:spPr>
            <a:xfrm>
              <a:off x="5148732" y="4695657"/>
              <a:ext cx="1719986" cy="682753"/>
            </a:xfrm>
            <a:prstGeom prst="roundRect">
              <a:avLst>
                <a:gd name="adj" fmla="val 10000"/>
              </a:avLst>
            </a:prstGeom>
            <a:ln/>
          </p:spPr>
          <p:style>
            <a:lnRef idx="2">
              <a:schemeClr val="accent5"/>
            </a:lnRef>
            <a:fillRef idx="1">
              <a:schemeClr val="lt1"/>
            </a:fillRef>
            <a:effectRef idx="0">
              <a:schemeClr val="accent5"/>
            </a:effectRef>
            <a:fontRef idx="minor">
              <a:schemeClr val="dk1"/>
            </a:fontRef>
          </p:style>
        </p:sp>
        <p:sp>
          <p:nvSpPr>
            <p:cNvPr id="180" name="Rectangle 179"/>
            <p:cNvSpPr/>
            <p:nvPr/>
          </p:nvSpPr>
          <p:spPr>
            <a:xfrm>
              <a:off x="5108542" y="4683466"/>
              <a:ext cx="1717783" cy="769441"/>
            </a:xfrm>
            <a:prstGeom prst="rect">
              <a:avLst/>
            </a:prstGeom>
          </p:spPr>
          <p:txBody>
            <a:bodyPr wrap="square">
              <a:spAutoFit/>
            </a:bodyPr>
            <a:lstStyle/>
            <a:p>
              <a:r>
                <a:rPr lang="en-US" sz="1100" b="1" i="1" u="sng" dirty="0" smtClean="0">
                  <a:solidFill>
                    <a:schemeClr val="accent1">
                      <a:lumMod val="50000"/>
                    </a:schemeClr>
                  </a:solidFill>
                  <a:latin typeface="Times New Roman" pitchFamily="18" charset="0"/>
                  <a:cs typeface="Times New Roman" pitchFamily="18" charset="0"/>
                </a:rPr>
                <a:t>Plane</a:t>
              </a:r>
              <a:r>
                <a:rPr lang="en-US" sz="1100" dirty="0" smtClean="0">
                  <a:solidFill>
                    <a:schemeClr val="accent1">
                      <a:lumMod val="50000"/>
                    </a:schemeClr>
                  </a:solidFill>
                  <a:latin typeface="Times New Roman" pitchFamily="18" charset="0"/>
                  <a:cs typeface="Times New Roman" pitchFamily="18" charset="0"/>
                </a:rPr>
                <a:t>, rendered by the KJV as ‘error’ is also translated ‘wandering’ or ‘straying’</a:t>
              </a:r>
              <a:endParaRPr lang="en-US" sz="1100" dirty="0">
                <a:solidFill>
                  <a:schemeClr val="accent1">
                    <a:lumMod val="50000"/>
                  </a:schemeClr>
                </a:solidFill>
                <a:latin typeface="Times New Roman" pitchFamily="18" charset="0"/>
                <a:cs typeface="Times New Roman" pitchFamily="18" charset="0"/>
              </a:endParaRPr>
            </a:p>
          </p:txBody>
        </p:sp>
        <p:pic>
          <p:nvPicPr>
            <p:cNvPr id="182" name="Picture 4" descr="C:\Documents and Settings\Kim &amp; Robin_2\Application Data\PixelMetrics\CaptureWiz\LastCaptures\2008-02-13_18-25-01-078.png"/>
            <p:cNvPicPr>
              <a:picLocks noChangeAspect="1" noChangeArrowheads="1"/>
            </p:cNvPicPr>
            <p:nvPr/>
          </p:nvPicPr>
          <p:blipFill>
            <a:blip r:embed="rId4" cstate="print">
              <a:duotone>
                <a:schemeClr val="accent5">
                  <a:shade val="45000"/>
                  <a:satMod val="135000"/>
                </a:schemeClr>
                <a:prstClr val="white"/>
              </a:duotone>
            </a:blip>
            <a:srcRect l="21669" t="78046" r="56524" b="11075"/>
            <a:stretch>
              <a:fillRect/>
            </a:stretch>
          </p:blipFill>
          <p:spPr bwMode="auto">
            <a:xfrm>
              <a:off x="7313313" y="4979182"/>
              <a:ext cx="637977" cy="198357"/>
            </a:xfrm>
            <a:prstGeom prst="rect">
              <a:avLst/>
            </a:prstGeom>
            <a:solidFill>
              <a:schemeClr val="tx1"/>
            </a:solidFill>
            <a:ln w="88900" cap="sq" cmpd="thickThin">
              <a:noFill/>
              <a:prstDash val="solid"/>
              <a:miter lim="800000"/>
            </a:ln>
            <a:effectLst/>
          </p:spPr>
        </p:pic>
        <p:pic>
          <p:nvPicPr>
            <p:cNvPr id="183" name="Picture 4" descr="C:\Documents and Settings\Kim &amp; Robin_2\Application Data\PixelMetrics\CaptureWiz\LastCaptures\2008-02-13_18-25-01-078.png"/>
            <p:cNvPicPr>
              <a:picLocks noChangeAspect="1" noChangeArrowheads="1"/>
            </p:cNvPicPr>
            <p:nvPr/>
          </p:nvPicPr>
          <p:blipFill>
            <a:blip r:embed="rId4" cstate="print">
              <a:duotone>
                <a:schemeClr val="accent1">
                  <a:shade val="45000"/>
                  <a:satMod val="135000"/>
                </a:schemeClr>
                <a:prstClr val="white"/>
              </a:duotone>
            </a:blip>
            <a:srcRect l="8585" t="58361" r="53409" b="32314"/>
            <a:stretch>
              <a:fillRect/>
            </a:stretch>
          </p:blipFill>
          <p:spPr bwMode="auto">
            <a:xfrm>
              <a:off x="6930526" y="4620250"/>
              <a:ext cx="1111903" cy="170021"/>
            </a:xfrm>
            <a:prstGeom prst="rect">
              <a:avLst/>
            </a:prstGeom>
            <a:ln w="88900" cap="sq" cmpd="thickThin">
              <a:noFill/>
              <a:prstDash val="solid"/>
              <a:miter lim="800000"/>
            </a:ln>
            <a:effectLst/>
          </p:spPr>
        </p:pic>
      </p:grpSp>
      <p:sp>
        <p:nvSpPr>
          <p:cNvPr id="194" name="Rectangle 193"/>
          <p:cNvSpPr/>
          <p:nvPr/>
        </p:nvSpPr>
        <p:spPr bwMode="auto">
          <a:xfrm>
            <a:off x="6982102" y="2889505"/>
            <a:ext cx="2247242" cy="523220"/>
          </a:xfrm>
          <a:prstGeom prst="rect">
            <a:avLst/>
          </a:prstGeom>
          <a:noFill/>
          <a:ln>
            <a:noFill/>
          </a:ln>
        </p:spPr>
        <p:txBody>
          <a:bodyPr wrap="square">
            <a:spAutoFit/>
          </a:bodyPr>
          <a:lstStyle/>
          <a:p>
            <a:pPr algn="ctr" defTabSz="1018824" fontAlgn="auto">
              <a:spcBef>
                <a:spcPts val="0"/>
              </a:spcBef>
              <a:spcAft>
                <a:spcPts val="0"/>
              </a:spcAft>
              <a:defRPr/>
            </a:pPr>
            <a:r>
              <a:rPr lang="en-US" sz="2800" b="1" dirty="0" smtClean="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rPr>
              <a:t>Greek Text</a:t>
            </a:r>
            <a:endParaRPr lang="en-US" sz="2800" b="1" dirty="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127" name="Picture 2" descr="C:\Documents and Settings\Kim &amp; Robin_2\Application Data\PixelMetrics\CaptureWiz\LastCaptures\2008-02-13_18-24-17-375.png"/>
          <p:cNvPicPr>
            <a:picLocks noChangeAspect="1" noChangeArrowheads="1"/>
          </p:cNvPicPr>
          <p:nvPr/>
        </p:nvPicPr>
        <p:blipFill>
          <a:blip r:embed="rId5" cstate="print">
            <a:duotone>
              <a:schemeClr val="accent4">
                <a:shade val="45000"/>
                <a:satMod val="135000"/>
              </a:schemeClr>
              <a:prstClr val="white"/>
            </a:duotone>
            <a:lum bright="-1000"/>
          </a:blip>
          <a:srcRect l="53154" t="30637" r="25647" b="54969"/>
          <a:stretch>
            <a:fillRect/>
          </a:stretch>
        </p:blipFill>
        <p:spPr bwMode="auto">
          <a:xfrm>
            <a:off x="8350783" y="1486249"/>
            <a:ext cx="602901" cy="140677"/>
          </a:xfrm>
          <a:prstGeom prst="rect">
            <a:avLst/>
          </a:prstGeom>
          <a:ln w="88900" cap="sq" cmpd="thickThin">
            <a:noFill/>
            <a:prstDash val="solid"/>
            <a:miter lim="800000"/>
          </a:ln>
          <a:effectLst/>
        </p:spPr>
      </p:pic>
      <p:sp>
        <p:nvSpPr>
          <p:cNvPr id="128" name="TextBox 127"/>
          <p:cNvSpPr txBox="1"/>
          <p:nvPr/>
        </p:nvSpPr>
        <p:spPr>
          <a:xfrm>
            <a:off x="9581155" y="1630873"/>
            <a:ext cx="464033" cy="215444"/>
          </a:xfrm>
          <a:prstGeom prst="rect">
            <a:avLst/>
          </a:prstGeom>
          <a:noFill/>
        </p:spPr>
        <p:txBody>
          <a:bodyPr wrap="square" rtlCol="0">
            <a:spAutoFit/>
          </a:bodyPr>
          <a:lstStyle/>
          <a:p>
            <a:r>
              <a:rPr lang="en-US" sz="800" dirty="0" smtClean="0">
                <a:latin typeface="Times New Roman" pitchFamily="18" charset="0"/>
                <a:cs typeface="Times New Roman" pitchFamily="18" charset="0"/>
              </a:rPr>
              <a:t>26</a:t>
            </a:r>
            <a:endParaRPr lang="en-US" sz="800" dirty="0">
              <a:latin typeface="Times New Roman" pitchFamily="18" charset="0"/>
              <a:cs typeface="Times New Roman" pitchFamily="18" charset="0"/>
            </a:endParaRPr>
          </a:p>
        </p:txBody>
      </p:sp>
      <p:sp>
        <p:nvSpPr>
          <p:cNvPr id="142" name="TextBox 141"/>
          <p:cNvSpPr txBox="1"/>
          <p:nvPr/>
        </p:nvSpPr>
        <p:spPr>
          <a:xfrm>
            <a:off x="9589781" y="4374073"/>
            <a:ext cx="464033" cy="215444"/>
          </a:xfrm>
          <a:prstGeom prst="rect">
            <a:avLst/>
          </a:prstGeom>
          <a:noFill/>
        </p:spPr>
        <p:txBody>
          <a:bodyPr wrap="square" rtlCol="0">
            <a:spAutoFit/>
          </a:bodyPr>
          <a:lstStyle/>
          <a:p>
            <a:r>
              <a:rPr lang="en-US" sz="800" dirty="0" smtClean="0"/>
              <a:t>27</a:t>
            </a:r>
            <a:endParaRPr lang="en-US" sz="800" dirty="0"/>
          </a:p>
        </p:txBody>
      </p:sp>
      <p:sp>
        <p:nvSpPr>
          <p:cNvPr id="152" name="TextBox 151"/>
          <p:cNvSpPr txBox="1"/>
          <p:nvPr/>
        </p:nvSpPr>
        <p:spPr>
          <a:xfrm>
            <a:off x="268224" y="5693664"/>
            <a:ext cx="4486656" cy="1995574"/>
          </a:xfrm>
          <a:prstGeom prst="rect">
            <a:avLst/>
          </a:prstGeom>
          <a:solidFill>
            <a:schemeClr val="bg2">
              <a:lumMod val="50000"/>
            </a:schemeClr>
          </a:solidFill>
          <a:ln>
            <a:solidFill>
              <a:schemeClr val="accent6"/>
            </a:solidFill>
          </a:ln>
        </p:spPr>
        <p:txBody>
          <a:bodyPr wrap="square" rtlCol="0">
            <a:spAutoFit/>
          </a:bodyPr>
          <a:lstStyle/>
          <a:p>
            <a:pPr lvl="0" algn="just" defTabSz="444500">
              <a:lnSpc>
                <a:spcPct val="90000"/>
              </a:lnSpc>
              <a:spcAft>
                <a:spcPts val="300"/>
              </a:spcAft>
              <a:buFont typeface="Wingdings" pitchFamily="2" charset="2"/>
              <a:buChar char="§"/>
            </a:pPr>
            <a:r>
              <a:rPr lang="en-US" sz="1200" dirty="0" smtClean="0">
                <a:latin typeface="Times New Roman" pitchFamily="18" charset="0"/>
                <a:cs typeface="Times New Roman" pitchFamily="18" charset="0"/>
              </a:rPr>
              <a:t>In the Gospels, Jesus says nothing about what we’d call homosexuality. When he mentions Sodom, it’s in the context of hospitality. The Epistles mention familial relationships and sexual relations.. Abstinence is preferred to all sexual activity. </a:t>
            </a:r>
          </a:p>
          <a:p>
            <a:pPr lvl="0" algn="just" defTabSz="444500">
              <a:lnSpc>
                <a:spcPct val="90000"/>
              </a:lnSpc>
              <a:spcAft>
                <a:spcPts val="300"/>
              </a:spcAft>
              <a:buFont typeface="Wingdings" pitchFamily="2" charset="2"/>
              <a:buChar char="§"/>
            </a:pPr>
            <a:r>
              <a:rPr lang="en-US" sz="1200" dirty="0" smtClean="0">
                <a:latin typeface="Times New Roman" pitchFamily="18" charset="0"/>
                <a:cs typeface="Times New Roman" pitchFamily="18" charset="0"/>
              </a:rPr>
              <a:t>Saul of Tarsus, a Pharisaic Jew and Roman citizen, was empowered by religious authorities to hunt, arrest, and transport Jews to Jerusalem on charges of blasphemy. He converted to Christianity after a blinding vision on route to Damascus. Thereafter, he is known as Paul. He became a zealous evangelist, establishing congregations and tradition credits him with 13 of the 27 books in the New Testament.  These Epistles were written earlier  than any of the Gospels. </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9218" name="Group 39"/>
          <p:cNvGrpSpPr>
            <a:grpSpLocks/>
          </p:cNvGrpSpPr>
          <p:nvPr/>
        </p:nvGrpSpPr>
        <p:grpSpPr bwMode="auto">
          <a:xfrm>
            <a:off x="207264" y="481997"/>
            <a:ext cx="4523232" cy="2315669"/>
            <a:chOff x="207514" y="467510"/>
            <a:chExt cx="4522827" cy="2315298"/>
          </a:xfrm>
        </p:grpSpPr>
        <p:sp>
          <p:nvSpPr>
            <p:cNvPr id="38" name="Rounded Rectangle 37"/>
            <p:cNvSpPr/>
            <p:nvPr/>
          </p:nvSpPr>
          <p:spPr>
            <a:xfrm>
              <a:off x="207514" y="1192406"/>
              <a:ext cx="4522827" cy="670453"/>
            </a:xfrm>
            <a:prstGeom prst="roundRect">
              <a:avLst/>
            </a:prstGeom>
            <a:ln/>
          </p:spPr>
          <p:style>
            <a:lnRef idx="1">
              <a:schemeClr val="accent3"/>
            </a:lnRef>
            <a:fillRef idx="3">
              <a:schemeClr val="accent3"/>
            </a:fillRef>
            <a:effectRef idx="2">
              <a:schemeClr val="accent3"/>
            </a:effectRef>
            <a:fontRef idx="minor">
              <a:schemeClr val="lt1"/>
            </a:fontRef>
          </p:style>
          <p:txBody>
            <a:bodyPr anchor="ctr"/>
            <a:lstStyle/>
            <a:p>
              <a:pPr algn="ctr" defTabSz="1018824" fontAlgn="auto">
                <a:spcBef>
                  <a:spcPts val="0"/>
                </a:spcBef>
                <a:spcAft>
                  <a:spcPts val="0"/>
                </a:spcAft>
                <a:defRPr/>
              </a:pPr>
              <a:endParaRPr lang="en-US" dirty="0">
                <a:latin typeface="Times New Roman" pitchFamily="18" charset="0"/>
                <a:cs typeface="Times New Roman" pitchFamily="18" charset="0"/>
              </a:endParaRPr>
            </a:p>
          </p:txBody>
        </p:sp>
        <p:sp>
          <p:nvSpPr>
            <p:cNvPr id="9285" name="TextBox 28"/>
            <p:cNvSpPr txBox="1">
              <a:spLocks noChangeArrowheads="1"/>
            </p:cNvSpPr>
            <p:nvPr/>
          </p:nvSpPr>
          <p:spPr bwMode="auto">
            <a:xfrm>
              <a:off x="1347319" y="467510"/>
              <a:ext cx="583861" cy="400110"/>
            </a:xfrm>
            <a:prstGeom prst="rect">
              <a:avLst/>
            </a:prstGeom>
            <a:noFill/>
            <a:ln w="9525">
              <a:noFill/>
              <a:miter lim="800000"/>
              <a:headEnd/>
              <a:tailEnd/>
            </a:ln>
          </p:spPr>
          <p:txBody>
            <a:bodyPr>
              <a:spAutoFit/>
            </a:bodyPr>
            <a:lstStyle/>
            <a:p>
              <a:pPr algn="ctr"/>
              <a:endParaRPr lang="en-US" dirty="0">
                <a:latin typeface="Calibri" pitchFamily="34" charset="0"/>
              </a:endParaRPr>
            </a:p>
          </p:txBody>
        </p:sp>
        <p:sp>
          <p:nvSpPr>
            <p:cNvPr id="9283" name="TextBox 23"/>
            <p:cNvSpPr txBox="1">
              <a:spLocks noChangeArrowheads="1"/>
            </p:cNvSpPr>
            <p:nvPr/>
          </p:nvSpPr>
          <p:spPr bwMode="auto">
            <a:xfrm>
              <a:off x="1823472" y="1410866"/>
              <a:ext cx="603229" cy="400110"/>
            </a:xfrm>
            <a:prstGeom prst="rect">
              <a:avLst/>
            </a:prstGeom>
            <a:noFill/>
            <a:ln w="9525">
              <a:noFill/>
              <a:miter lim="800000"/>
              <a:headEnd/>
              <a:tailEnd/>
            </a:ln>
          </p:spPr>
          <p:txBody>
            <a:bodyPr>
              <a:spAutoFit/>
            </a:bodyPr>
            <a:lstStyle/>
            <a:p>
              <a:pPr algn="ctr"/>
              <a:endParaRPr lang="en-US" dirty="0">
                <a:latin typeface="Calibri" pitchFamily="34" charset="0"/>
              </a:endParaRPr>
            </a:p>
          </p:txBody>
        </p:sp>
        <p:sp>
          <p:nvSpPr>
            <p:cNvPr id="9281" name="TextBox 18"/>
            <p:cNvSpPr txBox="1">
              <a:spLocks noChangeArrowheads="1"/>
            </p:cNvSpPr>
            <p:nvPr/>
          </p:nvSpPr>
          <p:spPr bwMode="auto">
            <a:xfrm>
              <a:off x="1389017" y="2382762"/>
              <a:ext cx="453287" cy="400046"/>
            </a:xfrm>
            <a:prstGeom prst="rect">
              <a:avLst/>
            </a:prstGeom>
            <a:noFill/>
            <a:ln w="9525">
              <a:noFill/>
              <a:miter lim="800000"/>
              <a:headEnd/>
              <a:tailEnd/>
            </a:ln>
          </p:spPr>
          <p:txBody>
            <a:bodyPr>
              <a:spAutoFit/>
            </a:bodyPr>
            <a:lstStyle/>
            <a:p>
              <a:pPr algn="ctr"/>
              <a:endParaRPr lang="en-US" dirty="0">
                <a:latin typeface="Calibri" pitchFamily="34" charset="0"/>
              </a:endParaRPr>
            </a:p>
          </p:txBody>
        </p:sp>
      </p:grpSp>
      <p:sp>
        <p:nvSpPr>
          <p:cNvPr id="9219" name="Rectangle 40"/>
          <p:cNvSpPr>
            <a:spLocks noChangeArrowheads="1"/>
          </p:cNvSpPr>
          <p:nvPr/>
        </p:nvSpPr>
        <p:spPr bwMode="auto">
          <a:xfrm>
            <a:off x="207597" y="428891"/>
            <a:ext cx="4522470" cy="800989"/>
          </a:xfrm>
          <a:prstGeom prst="rect">
            <a:avLst/>
          </a:prstGeom>
          <a:solidFill>
            <a:srgbClr val="FFFF00"/>
          </a:solidFill>
          <a:ln w="9525">
            <a:solidFill>
              <a:srgbClr val="FFFF00"/>
            </a:solidFill>
            <a:miter lim="800000"/>
            <a:headEnd/>
            <a:tailEnd/>
          </a:ln>
        </p:spPr>
        <p:txBody>
          <a:bodyPr wrap="square">
            <a:spAutoFit/>
          </a:bodyPr>
          <a:lstStyle/>
          <a:p>
            <a:pPr defTabSz="400050" latinLnBrk="1">
              <a:lnSpc>
                <a:spcPct val="90000"/>
              </a:lnSpc>
              <a:spcAft>
                <a:spcPct val="35000"/>
              </a:spcAft>
            </a:pPr>
            <a:r>
              <a:rPr lang="en-US" altLang="ko-KR" sz="1200" b="1" dirty="0">
                <a:latin typeface="Times New Roman" pitchFamily="18" charset="0"/>
                <a:cs typeface="Times New Roman" pitchFamily="18" charset="0"/>
              </a:rPr>
              <a:t>King James Version 1611, 1769</a:t>
            </a:r>
            <a:endParaRPr lang="ko-KR" altLang="en-US" sz="1200" b="1" dirty="0">
              <a:latin typeface="Times New Roman" pitchFamily="18" charset="0"/>
              <a:cs typeface="Times New Roman" pitchFamily="18" charset="0"/>
            </a:endParaRPr>
          </a:p>
          <a:p>
            <a:pPr marL="57150" lvl="1" indent="-57150" defTabSz="400050" latinLnBrk="1">
              <a:lnSpc>
                <a:spcPct val="90000"/>
              </a:lnSpc>
              <a:spcAft>
                <a:spcPct val="15000"/>
              </a:spcAft>
            </a:pPr>
            <a:r>
              <a:rPr lang="en-US" sz="1150" dirty="0">
                <a:latin typeface="Times New Roman" pitchFamily="18" charset="0"/>
                <a:cs typeface="Times New Roman" pitchFamily="18" charset="0"/>
              </a:rPr>
              <a:t>Know ye not that the unrighteous shall not inherit </a:t>
            </a:r>
            <a:r>
              <a:rPr lang="en-US" sz="1150" dirty="0" smtClean="0">
                <a:latin typeface="Times New Roman" pitchFamily="18" charset="0"/>
                <a:cs typeface="Times New Roman" pitchFamily="18" charset="0"/>
              </a:rPr>
              <a:t>the kingdom </a:t>
            </a:r>
            <a:r>
              <a:rPr lang="en-US" sz="1150" dirty="0">
                <a:latin typeface="Times New Roman" pitchFamily="18" charset="0"/>
                <a:cs typeface="Times New Roman" pitchFamily="18" charset="0"/>
              </a:rPr>
              <a:t>of God</a:t>
            </a:r>
            <a:r>
              <a:rPr lang="en-US" sz="1150" dirty="0" smtClean="0">
                <a:latin typeface="Times New Roman" pitchFamily="18" charset="0"/>
                <a:cs typeface="Times New Roman" pitchFamily="18" charset="0"/>
              </a:rPr>
              <a:t>?  Be   not </a:t>
            </a:r>
            <a:r>
              <a:rPr lang="en-US" sz="1150" dirty="0">
                <a:latin typeface="Times New Roman" pitchFamily="18" charset="0"/>
                <a:cs typeface="Times New Roman" pitchFamily="18" charset="0"/>
              </a:rPr>
              <a:t>deceived: neither </a:t>
            </a:r>
            <a:r>
              <a:rPr lang="en-US" sz="1150" dirty="0" smtClean="0">
                <a:latin typeface="Times New Roman" pitchFamily="18" charset="0"/>
                <a:cs typeface="Times New Roman" pitchFamily="18" charset="0"/>
              </a:rPr>
              <a:t>fornicators nor </a:t>
            </a:r>
            <a:r>
              <a:rPr lang="en-US" sz="1150" dirty="0">
                <a:latin typeface="Times New Roman" pitchFamily="18" charset="0"/>
                <a:cs typeface="Times New Roman" pitchFamily="18" charset="0"/>
              </a:rPr>
              <a:t>idolaters, nor adulterers, nor </a:t>
            </a:r>
            <a:r>
              <a:rPr lang="en-US" sz="1150" dirty="0" smtClean="0">
                <a:latin typeface="Times New Roman" pitchFamily="18" charset="0"/>
                <a:cs typeface="Times New Roman" pitchFamily="18" charset="0"/>
              </a:rPr>
              <a:t>                effeminate</a:t>
            </a:r>
            <a:r>
              <a:rPr lang="en-US" sz="1150" dirty="0">
                <a:latin typeface="Times New Roman" pitchFamily="18" charset="0"/>
                <a:cs typeface="Times New Roman" pitchFamily="18" charset="0"/>
              </a:rPr>
              <a:t>, nor </a:t>
            </a:r>
            <a:r>
              <a:rPr lang="en-US" sz="1150" dirty="0" smtClean="0">
                <a:latin typeface="Times New Roman" pitchFamily="18" charset="0"/>
                <a:cs typeface="Times New Roman" pitchFamily="18" charset="0"/>
              </a:rPr>
              <a:t> abusers </a:t>
            </a:r>
            <a:r>
              <a:rPr lang="en-US" sz="1150" dirty="0">
                <a:latin typeface="Times New Roman" pitchFamily="18" charset="0"/>
                <a:cs typeface="Times New Roman" pitchFamily="18" charset="0"/>
              </a:rPr>
              <a:t>of themselves with </a:t>
            </a:r>
            <a:r>
              <a:rPr lang="en-US" sz="1150" dirty="0" smtClean="0">
                <a:latin typeface="Times New Roman" pitchFamily="18" charset="0"/>
                <a:cs typeface="Times New Roman" pitchFamily="18" charset="0"/>
              </a:rPr>
              <a:t>mankind</a:t>
            </a:r>
            <a:endParaRPr lang="ko-KR" altLang="en-US" sz="1150" dirty="0">
              <a:latin typeface="Times New Roman" pitchFamily="18" charset="0"/>
              <a:cs typeface="Times New Roman" pitchFamily="18" charset="0"/>
            </a:endParaRPr>
          </a:p>
        </p:txBody>
      </p:sp>
      <p:sp>
        <p:nvSpPr>
          <p:cNvPr id="9220" name="Rectangle 41"/>
          <p:cNvSpPr>
            <a:spLocks noChangeArrowheads="1"/>
          </p:cNvSpPr>
          <p:nvPr/>
        </p:nvSpPr>
        <p:spPr bwMode="auto">
          <a:xfrm>
            <a:off x="212942" y="975360"/>
            <a:ext cx="4602898" cy="1002967"/>
          </a:xfrm>
          <a:prstGeom prst="rect">
            <a:avLst/>
          </a:prstGeom>
          <a:noFill/>
          <a:ln w="9525">
            <a:noFill/>
            <a:miter lim="800000"/>
            <a:headEnd/>
            <a:tailEnd/>
          </a:ln>
        </p:spPr>
        <p:txBody>
          <a:bodyPr wrap="square">
            <a:spAutoFit/>
          </a:bodyPr>
          <a:lstStyle/>
          <a:p>
            <a:pPr defTabSz="400050" latinLnBrk="1">
              <a:lnSpc>
                <a:spcPct val="90000"/>
              </a:lnSpc>
              <a:spcAft>
                <a:spcPct val="35000"/>
              </a:spcAft>
            </a:pPr>
            <a:endParaRPr lang="en-US" altLang="ko-KR" sz="1050" b="1" dirty="0" smtClean="0">
              <a:latin typeface="Times New Roman" pitchFamily="18" charset="0"/>
              <a:cs typeface="Times New Roman" pitchFamily="18" charset="0"/>
            </a:endParaRPr>
          </a:p>
          <a:p>
            <a:pPr defTabSz="400050" latinLnBrk="1">
              <a:lnSpc>
                <a:spcPct val="90000"/>
              </a:lnSpc>
              <a:spcAft>
                <a:spcPct val="35000"/>
              </a:spcAft>
            </a:pPr>
            <a:r>
              <a:rPr lang="en-US" altLang="ko-KR" sz="1200" b="1" dirty="0" smtClean="0">
                <a:latin typeface="Times New Roman" pitchFamily="18" charset="0"/>
                <a:cs typeface="Times New Roman" pitchFamily="18" charset="0"/>
              </a:rPr>
              <a:t>New </a:t>
            </a:r>
            <a:r>
              <a:rPr lang="en-US" altLang="ko-KR" sz="1200" b="1" dirty="0">
                <a:latin typeface="Times New Roman" pitchFamily="18" charset="0"/>
                <a:cs typeface="Times New Roman" pitchFamily="18" charset="0"/>
              </a:rPr>
              <a:t>International Version 1973, 1978, 1984 </a:t>
            </a:r>
          </a:p>
          <a:p>
            <a:pPr defTabSz="400050" latinLnBrk="1">
              <a:lnSpc>
                <a:spcPct val="90000"/>
              </a:lnSpc>
              <a:spcAft>
                <a:spcPct val="35000"/>
              </a:spcAft>
            </a:pPr>
            <a:r>
              <a:rPr lang="en-US" sz="1150" dirty="0">
                <a:latin typeface="Times New Roman" pitchFamily="18" charset="0"/>
                <a:cs typeface="Times New Roman" pitchFamily="18" charset="0"/>
              </a:rPr>
              <a:t>Do you not know that the wicked will not inherit</a:t>
            </a:r>
            <a:br>
              <a:rPr lang="en-US" sz="1150" dirty="0">
                <a:latin typeface="Times New Roman" pitchFamily="18" charset="0"/>
                <a:cs typeface="Times New Roman" pitchFamily="18" charset="0"/>
              </a:rPr>
            </a:br>
            <a:r>
              <a:rPr lang="en-US" sz="1150" dirty="0">
                <a:latin typeface="Times New Roman" pitchFamily="18" charset="0"/>
                <a:cs typeface="Times New Roman" pitchFamily="18" charset="0"/>
              </a:rPr>
              <a:t>the kingdom of God? Do not be deceived: Neither the sexually </a:t>
            </a:r>
            <a:r>
              <a:rPr lang="en-US" sz="1150" dirty="0" smtClean="0">
                <a:latin typeface="Times New Roman" pitchFamily="18" charset="0"/>
                <a:cs typeface="Times New Roman" pitchFamily="18" charset="0"/>
              </a:rPr>
              <a:t>immoral  </a:t>
            </a:r>
            <a:r>
              <a:rPr lang="en-US" sz="1150" dirty="0">
                <a:latin typeface="Times New Roman" pitchFamily="18" charset="0"/>
                <a:cs typeface="Times New Roman" pitchFamily="18" charset="0"/>
              </a:rPr>
              <a:t>nor idolaters nor adulterers nor male prostitutes nor homosexual offenders</a:t>
            </a:r>
            <a:endParaRPr lang="ko-KR" altLang="en-US" sz="1150" dirty="0">
              <a:latin typeface="Times New Roman" pitchFamily="18" charset="0"/>
              <a:cs typeface="Times New Roman" pitchFamily="18" charset="0"/>
            </a:endParaRPr>
          </a:p>
        </p:txBody>
      </p:sp>
      <p:sp>
        <p:nvSpPr>
          <p:cNvPr id="9221" name="Rectangle 42"/>
          <p:cNvSpPr>
            <a:spLocks noChangeArrowheads="1"/>
          </p:cNvSpPr>
          <p:nvPr/>
        </p:nvSpPr>
        <p:spPr bwMode="auto">
          <a:xfrm>
            <a:off x="207264" y="1889760"/>
            <a:ext cx="4523232" cy="641714"/>
          </a:xfrm>
          <a:prstGeom prst="rect">
            <a:avLst/>
          </a:prstGeom>
          <a:solidFill>
            <a:schemeClr val="accent4">
              <a:lumMod val="60000"/>
              <a:lumOff val="40000"/>
            </a:schemeClr>
          </a:solidFill>
          <a:ln w="9525">
            <a:solidFill>
              <a:schemeClr val="accent4">
                <a:lumMod val="60000"/>
                <a:lumOff val="40000"/>
              </a:schemeClr>
            </a:solidFill>
            <a:miter lim="800000"/>
            <a:headEnd/>
            <a:tailEnd/>
          </a:ln>
        </p:spPr>
        <p:txBody>
          <a:bodyPr wrap="square">
            <a:spAutoFit/>
          </a:bodyPr>
          <a:lstStyle/>
          <a:p>
            <a:pPr defTabSz="400050" latinLnBrk="1">
              <a:lnSpc>
                <a:spcPct val="90000"/>
              </a:lnSpc>
              <a:spcAft>
                <a:spcPct val="35000"/>
              </a:spcAft>
            </a:pPr>
            <a:r>
              <a:rPr lang="en-US" altLang="ko-KR" sz="1200" b="1" dirty="0">
                <a:latin typeface="Times New Roman" pitchFamily="18" charset="0"/>
                <a:cs typeface="Times New Roman" pitchFamily="18" charset="0"/>
              </a:rPr>
              <a:t>The Jerusalem </a:t>
            </a:r>
            <a:r>
              <a:rPr lang="en-US" altLang="ko-KR" sz="1200" b="1" dirty="0" smtClean="0">
                <a:latin typeface="Times New Roman" pitchFamily="18" charset="0"/>
                <a:cs typeface="Times New Roman" pitchFamily="18" charset="0"/>
              </a:rPr>
              <a:t>Bible</a:t>
            </a:r>
          </a:p>
          <a:p>
            <a:pPr defTabSz="400050" latinLnBrk="1">
              <a:lnSpc>
                <a:spcPct val="90000"/>
              </a:lnSpc>
              <a:spcAft>
                <a:spcPct val="35000"/>
              </a:spcAft>
            </a:pPr>
            <a:r>
              <a:rPr lang="en-US" altLang="ko-KR" sz="1150" dirty="0" smtClean="0">
                <a:latin typeface="Times New Roman" pitchFamily="18" charset="0"/>
                <a:cs typeface="Times New Roman" pitchFamily="18" charset="0"/>
              </a:rPr>
              <a:t>You know perfectly well that people who do wrong will not inherit the kingdom of God: people of immoral lives, idolaters,  adulterers, catamites</a:t>
            </a:r>
            <a:endParaRPr lang="ko-KR" altLang="en-US" sz="1150" dirty="0">
              <a:latin typeface="Times New Roman" pitchFamily="18" charset="0"/>
              <a:cs typeface="Times New Roman" pitchFamily="18" charset="0"/>
            </a:endParaRPr>
          </a:p>
        </p:txBody>
      </p:sp>
      <p:sp>
        <p:nvSpPr>
          <p:cNvPr id="64" name="TextBox 63"/>
          <p:cNvSpPr txBox="1"/>
          <p:nvPr/>
        </p:nvSpPr>
        <p:spPr>
          <a:xfrm>
            <a:off x="0" y="0"/>
            <a:ext cx="4709786" cy="523220"/>
          </a:xfrm>
          <a:prstGeom prst="rect">
            <a:avLst/>
          </a:prstGeom>
          <a:noFill/>
        </p:spPr>
        <p:txBody>
          <a:bodyPr wrap="square">
            <a:spAutoFit/>
          </a:bodyPr>
          <a:lstStyle/>
          <a:p>
            <a:pPr algn="ctr" defTabSz="1018824" fontAlgn="auto">
              <a:spcBef>
                <a:spcPts val="0"/>
              </a:spcBef>
              <a:spcAft>
                <a:spcPts val="0"/>
              </a:spcAft>
              <a:defRPr/>
            </a:pPr>
            <a:r>
              <a:rPr lang="en-US" sz="2800" b="1" dirty="0" smtClean="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rPr>
              <a:t>1 Corinthians 6:9</a:t>
            </a:r>
            <a:endParaRPr lang="en-US" sz="2800" b="1" dirty="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endParaRPr>
          </a:p>
        </p:txBody>
      </p:sp>
      <p:grpSp>
        <p:nvGrpSpPr>
          <p:cNvPr id="92" name="Group 91"/>
          <p:cNvGrpSpPr>
            <a:grpSpLocks/>
          </p:cNvGrpSpPr>
          <p:nvPr/>
        </p:nvGrpSpPr>
        <p:grpSpPr>
          <a:xfrm>
            <a:off x="5205982" y="4114800"/>
            <a:ext cx="4663440" cy="3108960"/>
            <a:chOff x="5270082" y="4280512"/>
            <a:chExt cx="4616867" cy="1275967"/>
          </a:xfrm>
        </p:grpSpPr>
        <p:pic>
          <p:nvPicPr>
            <p:cNvPr id="67" name="Picture 66" descr="ARROW.jpg"/>
            <p:cNvPicPr>
              <a:picLocks noChangeAspect="1"/>
            </p:cNvPicPr>
            <p:nvPr/>
          </p:nvPicPr>
          <p:blipFill>
            <a:blip r:embed="rId2" cstate="print"/>
            <a:srcRect r="11859"/>
            <a:stretch>
              <a:fillRect/>
            </a:stretch>
          </p:blipFill>
          <p:spPr>
            <a:xfrm>
              <a:off x="5270082" y="4280512"/>
              <a:ext cx="4616867" cy="1043735"/>
            </a:xfrm>
            <a:prstGeom prst="rect">
              <a:avLst/>
            </a:prstGeom>
          </p:spPr>
        </p:pic>
        <p:grpSp>
          <p:nvGrpSpPr>
            <p:cNvPr id="68" name="Group 139"/>
            <p:cNvGrpSpPr/>
            <p:nvPr/>
          </p:nvGrpSpPr>
          <p:grpSpPr>
            <a:xfrm>
              <a:off x="5352288" y="4338503"/>
              <a:ext cx="4209233" cy="304492"/>
              <a:chOff x="-21555" y="3032762"/>
              <a:chExt cx="4209233" cy="336895"/>
            </a:xfrm>
          </p:grpSpPr>
          <p:sp>
            <p:nvSpPr>
              <p:cNvPr id="83" name="Rectangle 66"/>
              <p:cNvSpPr>
                <a:spLocks noChangeArrowheads="1"/>
              </p:cNvSpPr>
              <p:nvPr/>
            </p:nvSpPr>
            <p:spPr bwMode="auto">
              <a:xfrm>
                <a:off x="112558" y="3032762"/>
                <a:ext cx="1972384" cy="122439"/>
              </a:xfrm>
              <a:prstGeom prst="rect">
                <a:avLst/>
              </a:prstGeom>
              <a:noFill/>
              <a:ln w="9525">
                <a:noFill/>
                <a:miter lim="800000"/>
                <a:headEnd/>
                <a:tailEnd/>
              </a:ln>
            </p:spPr>
            <p:txBody>
              <a:bodyPr wrap="square">
                <a:spAutoFit/>
              </a:bodyPr>
              <a:lstStyle/>
              <a:p>
                <a:pPr algn="ctr" defTabSz="400050" latinLnBrk="1">
                  <a:lnSpc>
                    <a:spcPct val="90000"/>
                  </a:lnSpc>
                  <a:spcAft>
                    <a:spcPct val="35000"/>
                  </a:spcAft>
                </a:pPr>
                <a:endParaRPr lang="ko-KR" altLang="en-US" sz="1200" b="1" u="sng" dirty="0">
                  <a:solidFill>
                    <a:schemeClr val="bg1"/>
                  </a:solidFill>
                  <a:latin typeface="Times New Roman" pitchFamily="18" charset="0"/>
                  <a:cs typeface="Times New Roman" pitchFamily="18" charset="0"/>
                </a:endParaRPr>
              </a:p>
            </p:txBody>
          </p:sp>
          <p:sp>
            <p:nvSpPr>
              <p:cNvPr id="84" name="Rectangle 67"/>
              <p:cNvSpPr>
                <a:spLocks noChangeArrowheads="1"/>
              </p:cNvSpPr>
              <p:nvPr/>
            </p:nvSpPr>
            <p:spPr bwMode="auto">
              <a:xfrm>
                <a:off x="2246989" y="3194745"/>
                <a:ext cx="1940689" cy="174912"/>
              </a:xfrm>
              <a:prstGeom prst="rect">
                <a:avLst/>
              </a:prstGeom>
              <a:noFill/>
              <a:ln w="9525">
                <a:noFill/>
                <a:miter lim="800000"/>
                <a:headEnd/>
                <a:tailEnd/>
              </a:ln>
            </p:spPr>
            <p:txBody>
              <a:bodyPr>
                <a:spAutoFit/>
              </a:bodyPr>
              <a:lstStyle/>
              <a:p>
                <a:pPr algn="ctr" defTabSz="400050" latinLnBrk="1">
                  <a:lnSpc>
                    <a:spcPct val="90000"/>
                  </a:lnSpc>
                  <a:spcAft>
                    <a:spcPct val="35000"/>
                  </a:spcAft>
                </a:pPr>
                <a:r>
                  <a:rPr lang="en-US" altLang="ko-KR" sz="1200" b="1" u="sng" dirty="0" smtClean="0">
                    <a:latin typeface="Times New Roman" pitchFamily="18" charset="0"/>
                    <a:cs typeface="Times New Roman" pitchFamily="18" charset="0"/>
                  </a:rPr>
                  <a:t>Inclusive Interpretation</a:t>
                </a:r>
                <a:endParaRPr lang="ko-KR" altLang="en-US" sz="1200" b="1" u="sng" dirty="0">
                  <a:latin typeface="Times New Roman" pitchFamily="18" charset="0"/>
                  <a:cs typeface="Times New Roman" pitchFamily="18" charset="0"/>
                </a:endParaRPr>
              </a:p>
            </p:txBody>
          </p:sp>
          <p:sp>
            <p:nvSpPr>
              <p:cNvPr id="71" name="Rectangle 66"/>
              <p:cNvSpPr>
                <a:spLocks noChangeArrowheads="1"/>
              </p:cNvSpPr>
              <p:nvPr/>
            </p:nvSpPr>
            <p:spPr bwMode="auto">
              <a:xfrm>
                <a:off x="-21555" y="3049112"/>
                <a:ext cx="1972385" cy="117397"/>
              </a:xfrm>
              <a:prstGeom prst="rect">
                <a:avLst/>
              </a:prstGeom>
              <a:noFill/>
              <a:ln w="9525">
                <a:noFill/>
                <a:miter lim="800000"/>
                <a:headEnd/>
                <a:tailEnd/>
              </a:ln>
            </p:spPr>
            <p:txBody>
              <a:bodyPr wrap="square">
                <a:spAutoFit/>
              </a:bodyPr>
              <a:lstStyle/>
              <a:p>
                <a:pPr algn="ctr" defTabSz="400050" latinLnBrk="1">
                  <a:lnSpc>
                    <a:spcPct val="90000"/>
                  </a:lnSpc>
                  <a:spcAft>
                    <a:spcPct val="35000"/>
                  </a:spcAft>
                </a:pPr>
                <a:r>
                  <a:rPr lang="en-US" altLang="ko-KR" sz="1200" b="1" u="sng" dirty="0" smtClean="0">
                    <a:latin typeface="Times New Roman" pitchFamily="18" charset="0"/>
                    <a:cs typeface="Times New Roman" pitchFamily="18" charset="0"/>
                  </a:rPr>
                  <a:t>Exclusive Interpretation</a:t>
                </a:r>
                <a:endParaRPr lang="ko-KR" altLang="en-US" sz="1200" b="1" u="sng" dirty="0">
                  <a:latin typeface="Times New Roman" pitchFamily="18" charset="0"/>
                  <a:cs typeface="Times New Roman" pitchFamily="18" charset="0"/>
                </a:endParaRPr>
              </a:p>
            </p:txBody>
          </p:sp>
        </p:grpSp>
        <p:sp>
          <p:nvSpPr>
            <p:cNvPr id="77" name="Text Box 6"/>
            <p:cNvSpPr txBox="1">
              <a:spLocks noChangeArrowheads="1"/>
            </p:cNvSpPr>
            <p:nvPr/>
          </p:nvSpPr>
          <p:spPr bwMode="auto">
            <a:xfrm>
              <a:off x="5309748" y="4383260"/>
              <a:ext cx="1771401" cy="587805"/>
            </a:xfrm>
            <a:prstGeom prst="rect">
              <a:avLst/>
            </a:prstGeom>
            <a:noFill/>
            <a:ln w="9525" algn="in">
              <a:noFill/>
              <a:miter lim="800000"/>
              <a:headEnd/>
              <a:tailEnd/>
            </a:ln>
          </p:spPr>
          <p:txBody>
            <a:bodyPr lIns="36576" tIns="36576" rIns="36576" bIns="36576"/>
            <a:lstStyle/>
            <a:p>
              <a:pPr algn="ctr" defTabSz="914400"/>
              <a:endParaRPr lang="en-US" sz="900" dirty="0"/>
            </a:p>
          </p:txBody>
        </p:sp>
        <p:sp>
          <p:nvSpPr>
            <p:cNvPr id="78" name="Text Box 5"/>
            <p:cNvSpPr txBox="1">
              <a:spLocks noChangeArrowheads="1"/>
            </p:cNvSpPr>
            <p:nvPr/>
          </p:nvSpPr>
          <p:spPr bwMode="auto">
            <a:xfrm>
              <a:off x="7339644" y="4820312"/>
              <a:ext cx="1942827" cy="446869"/>
            </a:xfrm>
            <a:prstGeom prst="rect">
              <a:avLst/>
            </a:prstGeom>
            <a:noFill/>
            <a:ln w="9525" algn="in">
              <a:noFill/>
              <a:miter lim="800000"/>
              <a:headEnd/>
              <a:tailEnd/>
            </a:ln>
          </p:spPr>
          <p:txBody>
            <a:bodyPr lIns="36576" tIns="36576" rIns="36576" bIns="36576"/>
            <a:lstStyle/>
            <a:p>
              <a:pPr algn="ctr" defTabSz="914400"/>
              <a:endParaRPr lang="en-US" sz="900" dirty="0"/>
            </a:p>
          </p:txBody>
        </p:sp>
        <p:sp>
          <p:nvSpPr>
            <p:cNvPr id="79" name="Text Box 6"/>
            <p:cNvSpPr txBox="1">
              <a:spLocks noChangeArrowheads="1"/>
            </p:cNvSpPr>
            <p:nvPr/>
          </p:nvSpPr>
          <p:spPr bwMode="auto">
            <a:xfrm>
              <a:off x="5382883" y="4428369"/>
              <a:ext cx="1906438" cy="459243"/>
            </a:xfrm>
            <a:prstGeom prst="rect">
              <a:avLst/>
            </a:prstGeom>
            <a:noFill/>
            <a:ln w="9525" algn="in">
              <a:noFill/>
              <a:miter lim="800000"/>
              <a:headEnd/>
              <a:tailEnd/>
            </a:ln>
          </p:spPr>
          <p:txBody>
            <a:bodyPr lIns="36576" tIns="36576" rIns="36576" bIns="36576"/>
            <a:lstStyle/>
            <a:p>
              <a:pPr algn="ctr" defTabSz="914400"/>
              <a:r>
                <a:rPr lang="en-US" sz="1200" dirty="0" smtClean="0">
                  <a:latin typeface="Times New Roman" pitchFamily="18" charset="0"/>
                  <a:cs typeface="Times New Roman" pitchFamily="18" charset="0"/>
                </a:rPr>
                <a:t>God's law is clear: homosexuality, along with other types of immoral behavior, are wrong and not part of the will of God</a:t>
              </a:r>
              <a:endParaRPr lang="en-US" sz="1200" dirty="0">
                <a:latin typeface="Times New Roman" pitchFamily="18" charset="0"/>
                <a:cs typeface="Times New Roman" pitchFamily="18" charset="0"/>
              </a:endParaRPr>
            </a:p>
          </p:txBody>
        </p:sp>
        <p:sp>
          <p:nvSpPr>
            <p:cNvPr id="81" name="Text Box 5"/>
            <p:cNvSpPr txBox="1">
              <a:spLocks noChangeArrowheads="1"/>
            </p:cNvSpPr>
            <p:nvPr/>
          </p:nvSpPr>
          <p:spPr bwMode="auto">
            <a:xfrm>
              <a:off x="7277100" y="4615345"/>
              <a:ext cx="2600325" cy="941134"/>
            </a:xfrm>
            <a:prstGeom prst="rect">
              <a:avLst/>
            </a:prstGeom>
            <a:noFill/>
            <a:ln w="9525" algn="in">
              <a:noFill/>
              <a:miter lim="800000"/>
              <a:headEnd/>
              <a:tailEnd/>
            </a:ln>
          </p:spPr>
          <p:txBody>
            <a:bodyPr lIns="36576" tIns="36576" rIns="36576" bIns="36576"/>
            <a:lstStyle/>
            <a:p>
              <a:pPr algn="ctr"/>
              <a:r>
                <a:rPr lang="en-US" sz="1200" dirty="0" smtClean="0">
                  <a:latin typeface="Times New Roman" pitchFamily="18" charset="0"/>
                  <a:cs typeface="Times New Roman" pitchFamily="18" charset="0"/>
                </a:rPr>
                <a:t>Paul is referring to exploitive sexual activity. Human beings should be respectful of others, and not exploit them sexually or treat them as sexual objects. Paul is not talking about homosexual identity or committed relationships, but rather about sexual activity outside of one's normal inclination.</a:t>
              </a:r>
              <a:endParaRPr lang="en-US" sz="1200" dirty="0">
                <a:latin typeface="Times New Roman" pitchFamily="18" charset="0"/>
                <a:cs typeface="Times New Roman" pitchFamily="18" charset="0"/>
              </a:endParaRPr>
            </a:p>
          </p:txBody>
        </p:sp>
      </p:grpSp>
      <p:grpSp>
        <p:nvGrpSpPr>
          <p:cNvPr id="85" name="Group 84"/>
          <p:cNvGrpSpPr/>
          <p:nvPr/>
        </p:nvGrpSpPr>
        <p:grpSpPr>
          <a:xfrm>
            <a:off x="5236173" y="6132576"/>
            <a:ext cx="4505235" cy="1310931"/>
            <a:chOff x="5595297" y="5432997"/>
            <a:chExt cx="4494316" cy="1870920"/>
          </a:xfrm>
        </p:grpSpPr>
        <p:sp>
          <p:nvSpPr>
            <p:cNvPr id="89" name="Rectangle 88"/>
            <p:cNvSpPr/>
            <p:nvPr/>
          </p:nvSpPr>
          <p:spPr bwMode="auto">
            <a:xfrm>
              <a:off x="5954380" y="5432997"/>
              <a:ext cx="1822820" cy="658874"/>
            </a:xfrm>
            <a:prstGeom prst="rect">
              <a:avLst/>
            </a:prstGeom>
            <a:noFill/>
            <a:ln>
              <a:noFill/>
            </a:ln>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defTabSz="1018824" fontAlgn="auto">
                <a:spcBef>
                  <a:spcPts val="0"/>
                </a:spcBef>
                <a:spcAft>
                  <a:spcPts val="0"/>
                </a:spcAft>
                <a:defRPr/>
              </a:pPr>
              <a:r>
                <a:rPr lang="en-US" sz="2400" b="1" dirty="0">
                  <a:ln w="11430"/>
                  <a:solidFill>
                    <a:schemeClr val="accent6">
                      <a:lumMod val="50000"/>
                    </a:schemeClr>
                  </a:solidFill>
                  <a:effectLst>
                    <a:outerShdw blurRad="80000" dist="40000" dir="5040000" algn="tl">
                      <a:srgbClr val="000000">
                        <a:alpha val="30000"/>
                      </a:srgbClr>
                    </a:outerShdw>
                  </a:effectLst>
                  <a:latin typeface="Times New Roman" pitchFamily="18" charset="0"/>
                  <a:cs typeface="Times New Roman" pitchFamily="18" charset="0"/>
                </a:rPr>
                <a:t>Summary</a:t>
              </a:r>
            </a:p>
          </p:txBody>
        </p:sp>
        <p:sp>
          <p:nvSpPr>
            <p:cNvPr id="87" name="Rectangle 86"/>
            <p:cNvSpPr/>
            <p:nvPr/>
          </p:nvSpPr>
          <p:spPr>
            <a:xfrm>
              <a:off x="5595297" y="6271361"/>
              <a:ext cx="4494316" cy="10325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smtClean="0">
                  <a:latin typeface="Times New Roman" pitchFamily="18" charset="0"/>
                  <a:cs typeface="Times New Roman" pitchFamily="18" charset="0"/>
                </a:rPr>
                <a:t>Paul addresses sexual activity between a boy, perhaps forced into temple prostitution, and an adult male. Despite its acceptance in Paul’s time, it is not a truly consensual relationship. </a:t>
              </a:r>
              <a:endParaRPr lang="en-US" sz="1200" dirty="0">
                <a:latin typeface="Times New Roman" pitchFamily="18" charset="0"/>
                <a:cs typeface="Times New Roman" pitchFamily="18" charset="0"/>
              </a:endParaRPr>
            </a:p>
          </p:txBody>
        </p:sp>
      </p:grpSp>
      <p:grpSp>
        <p:nvGrpSpPr>
          <p:cNvPr id="76" name="Group 75"/>
          <p:cNvGrpSpPr/>
          <p:nvPr/>
        </p:nvGrpSpPr>
        <p:grpSpPr>
          <a:xfrm>
            <a:off x="4864608" y="170689"/>
            <a:ext cx="4986528" cy="4044525"/>
            <a:chOff x="4735211" y="2971487"/>
            <a:chExt cx="4986528" cy="4044525"/>
          </a:xfrm>
        </p:grpSpPr>
        <p:sp>
          <p:nvSpPr>
            <p:cNvPr id="93" name="Rectangle 92"/>
            <p:cNvSpPr/>
            <p:nvPr/>
          </p:nvSpPr>
          <p:spPr bwMode="auto">
            <a:xfrm>
              <a:off x="4735211" y="2971487"/>
              <a:ext cx="2438400" cy="584775"/>
            </a:xfrm>
            <a:prstGeom prst="rect">
              <a:avLst/>
            </a:prstGeom>
            <a:noFill/>
            <a:ln>
              <a:noFill/>
            </a:ln>
          </p:spPr>
          <p:txBody>
            <a:bodyPr wrap="square">
              <a:spAutoFit/>
            </a:bodyPr>
            <a:lstStyle/>
            <a:p>
              <a:pPr algn="ctr" defTabSz="1018824" fontAlgn="auto">
                <a:spcBef>
                  <a:spcPts val="0"/>
                </a:spcBef>
                <a:spcAft>
                  <a:spcPts val="0"/>
                </a:spcAft>
                <a:defRPr/>
              </a:pPr>
              <a:r>
                <a:rPr lang="en-US" sz="2800" b="1" dirty="0" smtClean="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smtClean="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rPr>
                <a:t>Greek Text</a:t>
              </a:r>
              <a:endParaRPr lang="en-US" sz="3200" b="1" dirty="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endParaRPr>
            </a:p>
          </p:txBody>
        </p:sp>
        <p:grpSp>
          <p:nvGrpSpPr>
            <p:cNvPr id="96" name="Group 221"/>
            <p:cNvGrpSpPr/>
            <p:nvPr/>
          </p:nvGrpSpPr>
          <p:grpSpPr>
            <a:xfrm>
              <a:off x="5015627" y="3446974"/>
              <a:ext cx="4706112" cy="3569038"/>
              <a:chOff x="5015627" y="3446974"/>
              <a:chExt cx="4706112" cy="3569038"/>
            </a:xfrm>
          </p:grpSpPr>
          <p:sp>
            <p:nvSpPr>
              <p:cNvPr id="103" name="Rounded Rectangle 102"/>
              <p:cNvSpPr/>
              <p:nvPr/>
            </p:nvSpPr>
            <p:spPr>
              <a:xfrm>
                <a:off x="7416781" y="5315666"/>
                <a:ext cx="2304958" cy="1435340"/>
              </a:xfrm>
              <a:prstGeom prst="roundRect">
                <a:avLst>
                  <a:gd name="adj" fmla="val 10000"/>
                </a:avLst>
              </a:prstGeom>
              <a:solidFill>
                <a:schemeClr val="bg1"/>
              </a:solidFill>
              <a:ln>
                <a:solidFill>
                  <a:schemeClr val="accent3">
                    <a:lumMod val="50000"/>
                  </a:schemeClr>
                </a:solidFill>
              </a:ln>
            </p:spPr>
            <p:style>
              <a:lnRef idx="2">
                <a:schemeClr val="accent3"/>
              </a:lnRef>
              <a:fillRef idx="1">
                <a:schemeClr val="lt1"/>
              </a:fillRef>
              <a:effectRef idx="0">
                <a:schemeClr val="accent3"/>
              </a:effectRef>
              <a:fontRef idx="minor">
                <a:schemeClr val="dk1"/>
              </a:fontRef>
            </p:style>
          </p:sp>
          <p:sp>
            <p:nvSpPr>
              <p:cNvPr id="104" name="Rectangle 103"/>
              <p:cNvSpPr/>
              <p:nvPr/>
            </p:nvSpPr>
            <p:spPr>
              <a:xfrm>
                <a:off x="7455411" y="5312772"/>
                <a:ext cx="2254136" cy="1384995"/>
              </a:xfrm>
              <a:prstGeom prst="rect">
                <a:avLst/>
              </a:prstGeom>
              <a:noFill/>
              <a:ln>
                <a:noFill/>
              </a:ln>
            </p:spPr>
            <p:txBody>
              <a:bodyPr wrap="square">
                <a:spAutoFit/>
              </a:bodyPr>
              <a:lstStyle/>
              <a:p>
                <a:pPr algn="just"/>
                <a:r>
                  <a:rPr lang="en-US" sz="1200" b="1" i="1" u="sng" dirty="0" smtClean="0">
                    <a:solidFill>
                      <a:schemeClr val="accent3">
                        <a:lumMod val="50000"/>
                      </a:schemeClr>
                    </a:solidFill>
                    <a:latin typeface="Times New Roman" pitchFamily="18" charset="0"/>
                    <a:cs typeface="Times New Roman" pitchFamily="18" charset="0"/>
                  </a:rPr>
                  <a:t>Malakos</a:t>
                </a:r>
                <a:r>
                  <a:rPr lang="en-US" sz="1200" dirty="0" smtClean="0">
                    <a:solidFill>
                      <a:schemeClr val="accent3">
                        <a:lumMod val="50000"/>
                      </a:schemeClr>
                    </a:solidFill>
                    <a:latin typeface="Times New Roman" pitchFamily="18" charset="0"/>
                    <a:cs typeface="Times New Roman" pitchFamily="18" charset="0"/>
                  </a:rPr>
                  <a:t> means soft or pliable.  It is shown in the Bible examples as ‘effeminate’, ‘homosexual’, or ‘catamite’. A catamite is the younger partner in a sexual relationship between a man and a boy.</a:t>
                </a:r>
                <a:endParaRPr lang="en-US" sz="1200" dirty="0">
                  <a:solidFill>
                    <a:schemeClr val="accent3">
                      <a:lumMod val="50000"/>
                    </a:schemeClr>
                  </a:solidFill>
                  <a:latin typeface="Times New Roman" pitchFamily="18" charset="0"/>
                  <a:cs typeface="Times New Roman" pitchFamily="18" charset="0"/>
                </a:endParaRPr>
              </a:p>
            </p:txBody>
          </p:sp>
          <p:grpSp>
            <p:nvGrpSpPr>
              <p:cNvPr id="105" name="Group 216"/>
              <p:cNvGrpSpPr/>
              <p:nvPr/>
            </p:nvGrpSpPr>
            <p:grpSpPr>
              <a:xfrm>
                <a:off x="5015627" y="5275774"/>
                <a:ext cx="2342705" cy="1740238"/>
                <a:chOff x="4850662" y="5180888"/>
                <a:chExt cx="2404744" cy="1740238"/>
              </a:xfrm>
            </p:grpSpPr>
            <p:sp>
              <p:nvSpPr>
                <p:cNvPr id="129" name="Rounded Rectangle 128"/>
                <p:cNvSpPr/>
                <p:nvPr/>
              </p:nvSpPr>
              <p:spPr>
                <a:xfrm>
                  <a:off x="4892206" y="5180888"/>
                  <a:ext cx="2363200" cy="1572768"/>
                </a:xfrm>
                <a:prstGeom prst="roundRect">
                  <a:avLst>
                    <a:gd name="adj" fmla="val 10000"/>
                  </a:avLst>
                </a:prstGeom>
                <a:ln/>
              </p:spPr>
              <p:style>
                <a:lnRef idx="2">
                  <a:schemeClr val="accent4"/>
                </a:lnRef>
                <a:fillRef idx="1">
                  <a:schemeClr val="lt1"/>
                </a:fillRef>
                <a:effectRef idx="0">
                  <a:schemeClr val="accent4"/>
                </a:effectRef>
                <a:fontRef idx="minor">
                  <a:schemeClr val="dk1"/>
                </a:fontRef>
              </p:style>
            </p:sp>
            <p:sp>
              <p:nvSpPr>
                <p:cNvPr id="130" name="Rectangle 129"/>
                <p:cNvSpPr/>
                <p:nvPr/>
              </p:nvSpPr>
              <p:spPr>
                <a:xfrm>
                  <a:off x="4850662" y="5205272"/>
                  <a:ext cx="2399417" cy="1715854"/>
                </a:xfrm>
                <a:prstGeom prst="rect">
                  <a:avLst/>
                </a:prstGeom>
              </p:spPr>
              <p:txBody>
                <a:bodyPr wrap="square">
                  <a:spAutoFit/>
                </a:bodyPr>
                <a:lstStyle/>
                <a:p>
                  <a:pPr algn="just"/>
                  <a:r>
                    <a:rPr lang="en-US" sz="1200" b="1" i="1" u="sng" dirty="0" smtClean="0">
                      <a:solidFill>
                        <a:schemeClr val="accent4">
                          <a:lumMod val="50000"/>
                        </a:schemeClr>
                      </a:solidFill>
                      <a:latin typeface="Times New Roman" pitchFamily="18" charset="0"/>
                      <a:cs typeface="Times New Roman" pitchFamily="18" charset="0"/>
                    </a:rPr>
                    <a:t>Aresnokoites</a:t>
                  </a:r>
                  <a:r>
                    <a:rPr lang="en-US" sz="1200" dirty="0" smtClean="0">
                      <a:solidFill>
                        <a:schemeClr val="accent4">
                          <a:lumMod val="50000"/>
                        </a:schemeClr>
                      </a:solidFill>
                      <a:latin typeface="Times New Roman" pitchFamily="18" charset="0"/>
                      <a:cs typeface="Times New Roman" pitchFamily="18" charset="0"/>
                    </a:rPr>
                    <a:t> means ‘male bed’ and is a term that appears only here and in 1 Timothy. The implication is that of male temple prostitution and with ‘malakos’ may suggest the temple prostitutes are young men forced to work this way.</a:t>
                  </a:r>
                </a:p>
                <a:p>
                  <a:pPr algn="just"/>
                  <a:endParaRPr lang="en-US" sz="950" dirty="0" smtClean="0">
                    <a:solidFill>
                      <a:schemeClr val="accent2"/>
                    </a:solidFill>
                    <a:latin typeface="+mn-lt"/>
                  </a:endParaRPr>
                </a:p>
              </p:txBody>
            </p:sp>
          </p:grpSp>
          <p:grpSp>
            <p:nvGrpSpPr>
              <p:cNvPr id="113" name="Group 122"/>
              <p:cNvGrpSpPr/>
              <p:nvPr/>
            </p:nvGrpSpPr>
            <p:grpSpPr>
              <a:xfrm>
                <a:off x="5405771" y="3446974"/>
                <a:ext cx="4188605" cy="1755648"/>
                <a:chOff x="386252" y="2501846"/>
                <a:chExt cx="5082427" cy="1675570"/>
              </a:xfrm>
            </p:grpSpPr>
            <p:sp>
              <p:nvSpPr>
                <p:cNvPr id="127" name="Oval 4"/>
                <p:cNvSpPr/>
                <p:nvPr/>
              </p:nvSpPr>
              <p:spPr>
                <a:xfrm>
                  <a:off x="386252" y="2501846"/>
                  <a:ext cx="5082427" cy="1675570"/>
                </a:xfrm>
                <a:prstGeom prst="ellipse">
                  <a:avLst/>
                </a:prstGeom>
                <a:noFill/>
              </p:spPr>
              <p:style>
                <a:lnRef idx="2">
                  <a:schemeClr val="accent5"/>
                </a:lnRef>
                <a:fillRef idx="1">
                  <a:schemeClr val="lt1"/>
                </a:fillRef>
                <a:effectRef idx="0">
                  <a:schemeClr val="accent5"/>
                </a:effectRef>
                <a:fontRef idx="minor">
                  <a:schemeClr val="dk1"/>
                </a:fontRef>
              </p:style>
            </p:sp>
            <p:sp>
              <p:nvSpPr>
                <p:cNvPr id="128" name="Oval 4"/>
                <p:cNvSpPr/>
                <p:nvPr/>
              </p:nvSpPr>
              <p:spPr>
                <a:xfrm>
                  <a:off x="2712688" y="2655401"/>
                  <a:ext cx="1280224" cy="12802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endParaRPr lang="en-US" sz="4200" kern="1200" dirty="0"/>
                </a:p>
              </p:txBody>
            </p:sp>
          </p:grpSp>
          <p:pic>
            <p:nvPicPr>
              <p:cNvPr id="122" name="Picture 2" descr="C:\Documents and Settings\Kim &amp; Robin_2\Application Data\PixelMetrics\CaptureWiz\LastCaptures\2008-02-13_16-12-44-421.png"/>
              <p:cNvPicPr>
                <a:picLocks noChangeAspect="1" noChangeArrowheads="1"/>
              </p:cNvPicPr>
              <p:nvPr/>
            </p:nvPicPr>
            <p:blipFill>
              <a:blip r:embed="rId3" cstate="print"/>
              <a:srcRect t="1140"/>
              <a:stretch>
                <a:fillRect/>
              </a:stretch>
            </p:blipFill>
            <p:spPr bwMode="auto">
              <a:xfrm>
                <a:off x="6203537" y="3761459"/>
                <a:ext cx="2786682" cy="1125521"/>
              </a:xfrm>
              <a:prstGeom prst="rect">
                <a:avLst/>
              </a:prstGeom>
              <a:ln w="88900" cap="sq" cmpd="thickThin">
                <a:noFill/>
                <a:prstDash val="solid"/>
                <a:miter lim="800000"/>
              </a:ln>
              <a:effectLst/>
            </p:spPr>
          </p:pic>
          <p:pic>
            <p:nvPicPr>
              <p:cNvPr id="123" name="Picture 2" descr="C:\Documents and Settings\Kim &amp; Robin_2\Application Data\PixelMetrics\CaptureWiz\LastCaptures\2008-02-13_16-12-44-421.png"/>
              <p:cNvPicPr>
                <a:picLocks noChangeAspect="1" noChangeArrowheads="1"/>
              </p:cNvPicPr>
              <p:nvPr/>
            </p:nvPicPr>
            <p:blipFill>
              <a:blip r:embed="rId3" cstate="print">
                <a:duotone>
                  <a:schemeClr val="accent3">
                    <a:shade val="45000"/>
                    <a:satMod val="135000"/>
                  </a:schemeClr>
                  <a:prstClr val="white"/>
                </a:duotone>
              </a:blip>
              <a:srcRect l="58555" t="64394" r="17259" b="19387"/>
              <a:stretch>
                <a:fillRect/>
              </a:stretch>
            </p:blipFill>
            <p:spPr bwMode="auto">
              <a:xfrm>
                <a:off x="7795329" y="4460146"/>
                <a:ext cx="695325" cy="190500"/>
              </a:xfrm>
              <a:prstGeom prst="rect">
                <a:avLst/>
              </a:prstGeom>
              <a:ln w="88900" cap="sq" cmpd="thickThin">
                <a:noFill/>
                <a:prstDash val="solid"/>
                <a:miter lim="800000"/>
              </a:ln>
              <a:effectLst/>
            </p:spPr>
          </p:pic>
          <p:pic>
            <p:nvPicPr>
              <p:cNvPr id="124" name="Picture 2" descr="C:\Documents and Settings\Kim &amp; Robin_2\Application Data\PixelMetrics\CaptureWiz\LastCaptures\2008-02-13_16-12-44-421.png"/>
              <p:cNvPicPr>
                <a:picLocks noChangeAspect="1" noChangeArrowheads="1"/>
              </p:cNvPicPr>
              <p:nvPr/>
            </p:nvPicPr>
            <p:blipFill>
              <a:blip r:embed="rId3" cstate="print">
                <a:duotone>
                  <a:schemeClr val="accent4">
                    <a:shade val="45000"/>
                    <a:satMod val="135000"/>
                  </a:schemeClr>
                  <a:prstClr val="white"/>
                </a:duotone>
              </a:blip>
              <a:srcRect l="3226" t="84668" r="57348" b="3168"/>
              <a:stretch>
                <a:fillRect/>
              </a:stretch>
            </p:blipFill>
            <p:spPr bwMode="auto">
              <a:xfrm>
                <a:off x="6311511" y="4708918"/>
                <a:ext cx="1133475" cy="142875"/>
              </a:xfrm>
              <a:prstGeom prst="rect">
                <a:avLst/>
              </a:prstGeom>
              <a:ln w="88900" cap="sq" cmpd="thickThin">
                <a:noFill/>
                <a:prstDash val="solid"/>
                <a:miter lim="800000"/>
              </a:ln>
              <a:effectLst/>
            </p:spPr>
          </p:pic>
        </p:grpSp>
      </p:grpSp>
      <p:sp>
        <p:nvSpPr>
          <p:cNvPr id="102" name="Rectangle 101"/>
          <p:cNvSpPr/>
          <p:nvPr/>
        </p:nvSpPr>
        <p:spPr>
          <a:xfrm>
            <a:off x="914400" y="5157216"/>
            <a:ext cx="3694176" cy="107899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200" dirty="0" smtClean="0">
                <a:latin typeface="Times New Roman" pitchFamily="18" charset="0"/>
                <a:cs typeface="Times New Roman" pitchFamily="18" charset="0"/>
              </a:rPr>
              <a:t>Paul wrote to the Corinthian churches because they were divided in their beliefs and practices, flaunting pride in their righteousness at the expense of  humility in their service. Paul’s first letter addresses questions of morality, religious practices, including the remnants of pagan rites, and financial support for the Jerusalem Church.</a:t>
            </a:r>
            <a:endParaRPr lang="en-US" sz="1200" dirty="0">
              <a:latin typeface="Times New Roman" pitchFamily="18" charset="0"/>
              <a:cs typeface="Times New Roman" pitchFamily="18" charset="0"/>
            </a:endParaRPr>
          </a:p>
        </p:txBody>
      </p:sp>
      <p:sp>
        <p:nvSpPr>
          <p:cNvPr id="131" name="Rectangle 130"/>
          <p:cNvSpPr/>
          <p:nvPr/>
        </p:nvSpPr>
        <p:spPr>
          <a:xfrm>
            <a:off x="914400" y="4303776"/>
            <a:ext cx="3706368" cy="58521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smtClean="0">
                <a:latin typeface="Times New Roman" pitchFamily="18" charset="0"/>
                <a:cs typeface="Times New Roman" pitchFamily="18" charset="0"/>
              </a:rPr>
              <a:t>Corinth is a Greek city about 50 miles from Athens. It sits on the Isthmus of Corinth, which connects the Peloponnesus to the mainland.</a:t>
            </a:r>
            <a:endParaRPr lang="en-US" sz="1200" dirty="0">
              <a:latin typeface="Times New Roman" pitchFamily="18" charset="0"/>
              <a:cs typeface="Times New Roman" pitchFamily="18" charset="0"/>
            </a:endParaRPr>
          </a:p>
        </p:txBody>
      </p:sp>
      <p:sp>
        <p:nvSpPr>
          <p:cNvPr id="135" name="Oval 4"/>
          <p:cNvSpPr/>
          <p:nvPr/>
        </p:nvSpPr>
        <p:spPr bwMode="auto">
          <a:xfrm>
            <a:off x="377953" y="3889374"/>
            <a:ext cx="731520" cy="658241"/>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900" dirty="0"/>
              <a:t>what</a:t>
            </a:r>
          </a:p>
        </p:txBody>
      </p:sp>
      <p:sp>
        <p:nvSpPr>
          <p:cNvPr id="136" name="Oval 4"/>
          <p:cNvSpPr/>
          <p:nvPr/>
        </p:nvSpPr>
        <p:spPr bwMode="auto">
          <a:xfrm>
            <a:off x="755651" y="4578350"/>
            <a:ext cx="612775" cy="4953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900" dirty="0"/>
              <a:t>when</a:t>
            </a:r>
          </a:p>
        </p:txBody>
      </p:sp>
      <p:sp>
        <p:nvSpPr>
          <p:cNvPr id="137" name="Oval 4"/>
          <p:cNvSpPr/>
          <p:nvPr/>
        </p:nvSpPr>
        <p:spPr bwMode="auto">
          <a:xfrm>
            <a:off x="736601" y="5295900"/>
            <a:ext cx="677862" cy="493713"/>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000" dirty="0"/>
              <a:t>where</a:t>
            </a:r>
          </a:p>
        </p:txBody>
      </p:sp>
      <p:sp>
        <p:nvSpPr>
          <p:cNvPr id="138" name="Rectangle 137"/>
          <p:cNvSpPr/>
          <p:nvPr/>
        </p:nvSpPr>
        <p:spPr bwMode="auto">
          <a:xfrm rot="16200000">
            <a:off x="-811584" y="3445054"/>
            <a:ext cx="2084833" cy="461665"/>
          </a:xfrm>
          <a:prstGeom prst="rect">
            <a:avLst/>
          </a:prstGeom>
          <a:noFill/>
        </p:spPr>
        <p:txBody>
          <a:bodyPr wrap="square">
            <a:spAutoFit/>
          </a:bodyPr>
          <a:lstStyle/>
          <a:p>
            <a:pPr algn="ctr" defTabSz="1018824" fontAlgn="auto">
              <a:spcBef>
                <a:spcPts val="0"/>
              </a:spcBef>
              <a:spcAft>
                <a:spcPts val="0"/>
              </a:spcAft>
              <a:defRPr/>
            </a:pP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Influences</a:t>
            </a:r>
          </a:p>
        </p:txBody>
      </p:sp>
      <p:grpSp>
        <p:nvGrpSpPr>
          <p:cNvPr id="152" name="Group 151"/>
          <p:cNvGrpSpPr/>
          <p:nvPr/>
        </p:nvGrpSpPr>
        <p:grpSpPr>
          <a:xfrm>
            <a:off x="353567" y="4754881"/>
            <a:ext cx="426721" cy="1877567"/>
            <a:chOff x="714376" y="5918200"/>
            <a:chExt cx="568325" cy="495301"/>
          </a:xfrm>
        </p:grpSpPr>
        <p:sp>
          <p:nvSpPr>
            <p:cNvPr id="139" name="Oval 6"/>
            <p:cNvSpPr/>
            <p:nvPr/>
          </p:nvSpPr>
          <p:spPr bwMode="auto">
            <a:xfrm>
              <a:off x="714376" y="6120823"/>
              <a:ext cx="568325" cy="90055"/>
            </a:xfrm>
            <a:prstGeom prst="ellipse">
              <a:avLst/>
            </a:prstGeom>
          </p:spPr>
          <p:style>
            <a:lnRef idx="1">
              <a:schemeClr val="accent2"/>
            </a:lnRef>
            <a:fillRef idx="3">
              <a:schemeClr val="accent2"/>
            </a:fillRef>
            <a:effectRef idx="2">
              <a:schemeClr val="accent2"/>
            </a:effectRef>
            <a:fontRef idx="minor">
              <a:schemeClr val="lt1"/>
            </a:fontRef>
          </p:style>
        </p:sp>
        <p:sp>
          <p:nvSpPr>
            <p:cNvPr id="140" name="Oval 4"/>
            <p:cNvSpPr/>
            <p:nvPr/>
          </p:nvSpPr>
          <p:spPr bwMode="auto">
            <a:xfrm>
              <a:off x="780289" y="5918200"/>
              <a:ext cx="451104" cy="495301"/>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why</a:t>
              </a:r>
            </a:p>
          </p:txBody>
        </p:sp>
      </p:grpSp>
      <p:sp>
        <p:nvSpPr>
          <p:cNvPr id="141" name="Oval 6"/>
          <p:cNvSpPr/>
          <p:nvPr/>
        </p:nvSpPr>
        <p:spPr bwMode="auto">
          <a:xfrm>
            <a:off x="304800" y="4864608"/>
            <a:ext cx="463296" cy="353568"/>
          </a:xfrm>
          <a:prstGeom prst="ellipse">
            <a:avLst/>
          </a:prstGeom>
        </p:spPr>
        <p:style>
          <a:lnRef idx="1">
            <a:schemeClr val="accent6"/>
          </a:lnRef>
          <a:fillRef idx="3">
            <a:schemeClr val="accent6"/>
          </a:fillRef>
          <a:effectRef idx="2">
            <a:schemeClr val="accent6"/>
          </a:effectRef>
          <a:fontRef idx="minor">
            <a:schemeClr val="lt1"/>
          </a:fontRef>
        </p:style>
      </p:sp>
      <p:sp>
        <p:nvSpPr>
          <p:cNvPr id="142" name="Oval 6"/>
          <p:cNvSpPr/>
          <p:nvPr/>
        </p:nvSpPr>
        <p:spPr bwMode="auto">
          <a:xfrm>
            <a:off x="329184" y="4291584"/>
            <a:ext cx="524256" cy="438912"/>
          </a:xfrm>
          <a:prstGeom prst="ellipse">
            <a:avLst/>
          </a:prstGeom>
        </p:spPr>
        <p:style>
          <a:lnRef idx="1">
            <a:schemeClr val="accent1"/>
          </a:lnRef>
          <a:fillRef idx="3">
            <a:schemeClr val="accent1"/>
          </a:fillRef>
          <a:effectRef idx="2">
            <a:schemeClr val="accent1"/>
          </a:effectRef>
          <a:fontRef idx="minor">
            <a:schemeClr val="lt1"/>
          </a:fontRef>
        </p:style>
      </p:sp>
      <p:sp>
        <p:nvSpPr>
          <p:cNvPr id="143" name="Oval 6"/>
          <p:cNvSpPr/>
          <p:nvPr/>
        </p:nvSpPr>
        <p:spPr bwMode="auto">
          <a:xfrm>
            <a:off x="451104" y="3535680"/>
            <a:ext cx="365760" cy="390144"/>
          </a:xfrm>
          <a:prstGeom prst="ellipse">
            <a:avLst/>
          </a:prstGeom>
        </p:spPr>
        <p:style>
          <a:lnRef idx="1">
            <a:schemeClr val="accent4"/>
          </a:lnRef>
          <a:fillRef idx="3">
            <a:schemeClr val="accent4"/>
          </a:fillRef>
          <a:effectRef idx="2">
            <a:schemeClr val="accent4"/>
          </a:effectRef>
          <a:fontRef idx="minor">
            <a:schemeClr val="lt1"/>
          </a:fontRef>
        </p:style>
      </p:sp>
      <p:sp>
        <p:nvSpPr>
          <p:cNvPr id="144" name="Oval 6"/>
          <p:cNvSpPr/>
          <p:nvPr/>
        </p:nvSpPr>
        <p:spPr bwMode="auto">
          <a:xfrm>
            <a:off x="475487" y="2645663"/>
            <a:ext cx="377953" cy="341377"/>
          </a:xfrm>
          <a:prstGeom prst="ellipse">
            <a:avLst/>
          </a:prstGeom>
        </p:spPr>
        <p:style>
          <a:lnRef idx="1">
            <a:schemeClr val="accent3"/>
          </a:lnRef>
          <a:fillRef idx="3">
            <a:schemeClr val="accent3"/>
          </a:fillRef>
          <a:effectRef idx="2">
            <a:schemeClr val="accent3"/>
          </a:effectRef>
          <a:fontRef idx="minor">
            <a:schemeClr val="lt1"/>
          </a:fontRef>
        </p:style>
      </p:sp>
      <p:sp>
        <p:nvSpPr>
          <p:cNvPr id="145" name="Oval 4"/>
          <p:cNvSpPr/>
          <p:nvPr/>
        </p:nvSpPr>
        <p:spPr bwMode="auto">
          <a:xfrm>
            <a:off x="1" y="3230880"/>
            <a:ext cx="1085087" cy="3584448"/>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when</a:t>
            </a:r>
          </a:p>
        </p:txBody>
      </p:sp>
      <p:sp>
        <p:nvSpPr>
          <p:cNvPr id="146" name="Oval 4"/>
          <p:cNvSpPr/>
          <p:nvPr/>
        </p:nvSpPr>
        <p:spPr bwMode="auto">
          <a:xfrm>
            <a:off x="0" y="2645664"/>
            <a:ext cx="1182623" cy="371856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where</a:t>
            </a:r>
          </a:p>
        </p:txBody>
      </p:sp>
      <p:sp>
        <p:nvSpPr>
          <p:cNvPr id="147" name="Oval 4"/>
          <p:cNvSpPr/>
          <p:nvPr/>
        </p:nvSpPr>
        <p:spPr bwMode="auto">
          <a:xfrm>
            <a:off x="268225" y="1962912"/>
            <a:ext cx="707136" cy="3474721"/>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what</a:t>
            </a:r>
          </a:p>
        </p:txBody>
      </p:sp>
      <p:sp>
        <p:nvSpPr>
          <p:cNvPr id="148" name="Oval 4"/>
          <p:cNvSpPr/>
          <p:nvPr/>
        </p:nvSpPr>
        <p:spPr bwMode="auto">
          <a:xfrm>
            <a:off x="348235" y="1389888"/>
            <a:ext cx="731837" cy="2865119"/>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who</a:t>
            </a:r>
          </a:p>
        </p:txBody>
      </p:sp>
      <p:sp>
        <p:nvSpPr>
          <p:cNvPr id="133" name="Rectangle 132"/>
          <p:cNvSpPr/>
          <p:nvPr/>
        </p:nvSpPr>
        <p:spPr>
          <a:xfrm>
            <a:off x="926592" y="2974848"/>
            <a:ext cx="3705279" cy="131673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200" dirty="0" smtClean="0">
                <a:latin typeface="Times New Roman" pitchFamily="18" charset="0"/>
                <a:cs typeface="Times New Roman" pitchFamily="18" charset="0"/>
              </a:rPr>
              <a:t>Paul lists behaviors that he believes are not in keeping with the teachings of Jesus. These include sexual practices that Paul believed distracted from a life committed to God. Paul prefers  celibacy to any expression of sexuality, but if a person must be sexually active, Paul urges that the relationship be legitimate and not harmful. </a:t>
            </a:r>
            <a:endParaRPr lang="en-US" sz="1200" dirty="0">
              <a:latin typeface="Times New Roman" pitchFamily="18" charset="0"/>
              <a:cs typeface="Times New Roman" pitchFamily="18" charset="0"/>
            </a:endParaRPr>
          </a:p>
        </p:txBody>
      </p:sp>
      <p:sp>
        <p:nvSpPr>
          <p:cNvPr id="134" name="Rectangle 133"/>
          <p:cNvSpPr/>
          <p:nvPr/>
        </p:nvSpPr>
        <p:spPr>
          <a:xfrm>
            <a:off x="914400" y="4913376"/>
            <a:ext cx="3694176" cy="2194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smtClean="0">
                <a:latin typeface="Times New Roman" pitchFamily="18" charset="0"/>
                <a:cs typeface="Times New Roman" pitchFamily="18" charset="0"/>
              </a:rPr>
              <a:t>Written c. AD 54 from Ephesus</a:t>
            </a:r>
            <a:endParaRPr lang="en-US" sz="1200" dirty="0">
              <a:latin typeface="Times New Roman" pitchFamily="18" charset="0"/>
              <a:cs typeface="Times New Roman" pitchFamily="18" charset="0"/>
            </a:endParaRPr>
          </a:p>
        </p:txBody>
      </p:sp>
      <p:grpSp>
        <p:nvGrpSpPr>
          <p:cNvPr id="151" name="Group 150"/>
          <p:cNvGrpSpPr/>
          <p:nvPr/>
        </p:nvGrpSpPr>
        <p:grpSpPr>
          <a:xfrm>
            <a:off x="877824" y="2631563"/>
            <a:ext cx="3742944" cy="318901"/>
            <a:chOff x="877824" y="3791642"/>
            <a:chExt cx="3742944" cy="318901"/>
          </a:xfrm>
        </p:grpSpPr>
        <p:sp>
          <p:nvSpPr>
            <p:cNvPr id="121" name="Rectangle 120"/>
            <p:cNvSpPr/>
            <p:nvPr/>
          </p:nvSpPr>
          <p:spPr>
            <a:xfrm>
              <a:off x="902208" y="3793551"/>
              <a:ext cx="3718560" cy="31699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50" name="Rectangle 149"/>
            <p:cNvSpPr/>
            <p:nvPr/>
          </p:nvSpPr>
          <p:spPr>
            <a:xfrm rot="10800000" flipV="1">
              <a:off x="877824" y="3791642"/>
              <a:ext cx="3718560" cy="276999"/>
            </a:xfrm>
            <a:prstGeom prst="rect">
              <a:avLst/>
            </a:prstGeom>
          </p:spPr>
          <p:txBody>
            <a:bodyPr wrap="square">
              <a:spAutoFit/>
            </a:bodyPr>
            <a:lstStyle/>
            <a:p>
              <a:pPr algn="ctr"/>
              <a:r>
                <a:rPr lang="en-US" sz="1200" dirty="0" smtClean="0">
                  <a:latin typeface="Times New Roman" pitchFamily="18" charset="0"/>
                  <a:cs typeface="Times New Roman" pitchFamily="18" charset="0"/>
                </a:rPr>
                <a:t>The Apostle Paul</a:t>
              </a:r>
              <a:endParaRPr lang="en-US" sz="1200" dirty="0">
                <a:latin typeface="Times New Roman" pitchFamily="18" charset="0"/>
                <a:cs typeface="Times New Roman" pitchFamily="18" charset="0"/>
              </a:endParaRPr>
            </a:p>
          </p:txBody>
        </p:sp>
      </p:grpSp>
      <p:sp>
        <p:nvSpPr>
          <p:cNvPr id="153" name="Rounded Rectangle 152"/>
          <p:cNvSpPr/>
          <p:nvPr/>
        </p:nvSpPr>
        <p:spPr bwMode="auto">
          <a:xfrm>
            <a:off x="5641386" y="5708450"/>
            <a:ext cx="104643" cy="940336"/>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154" name="Rounded Rectangle 153"/>
          <p:cNvSpPr/>
          <p:nvPr/>
        </p:nvSpPr>
        <p:spPr bwMode="auto">
          <a:xfrm>
            <a:off x="5399317" y="5953210"/>
            <a:ext cx="572497" cy="100616"/>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185" name="TextBox 184"/>
          <p:cNvSpPr txBox="1"/>
          <p:nvPr/>
        </p:nvSpPr>
        <p:spPr>
          <a:xfrm>
            <a:off x="304800" y="6303264"/>
            <a:ext cx="4364736" cy="1421928"/>
          </a:xfrm>
          <a:prstGeom prst="rect">
            <a:avLst/>
          </a:prstGeom>
          <a:solidFill>
            <a:schemeClr val="bg2">
              <a:lumMod val="50000"/>
            </a:schemeClr>
          </a:solidFill>
          <a:ln>
            <a:solidFill>
              <a:schemeClr val="bg1"/>
            </a:solidFill>
          </a:ln>
        </p:spPr>
        <p:txBody>
          <a:bodyPr wrap="square" rtlCol="0">
            <a:spAutoFit/>
          </a:bodyPr>
          <a:lstStyle/>
          <a:p>
            <a:pPr lvl="0" algn="just" defTabSz="444500">
              <a:lnSpc>
                <a:spcPct val="90000"/>
              </a:lnSpc>
              <a:spcAft>
                <a:spcPts val="300"/>
              </a:spcAft>
              <a:buFont typeface="Wingdings" pitchFamily="2" charset="2"/>
              <a:buChar char="§"/>
            </a:pPr>
            <a:r>
              <a:rPr lang="en-US" sz="1200" dirty="0" smtClean="0">
                <a:latin typeface="Times New Roman" pitchFamily="18" charset="0"/>
                <a:cs typeface="Times New Roman" pitchFamily="18" charset="0"/>
              </a:rPr>
              <a:t>Biblical Greek, also known as Koine, does employ abstract language, but do not expect to find one-for-one English words conveying the Greek accurately.  Biblical Greek has at least four words that are rendered in English as, ‘love’. These words are eros (romantic, physical, or sexual love); philia (friendship); agape (contentment, holding in high regard); storge (natural affection, like that of a parent for a child).  No one English word captures the differences, which are clear when we look at the Greek.  </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07" name="Group 106"/>
          <p:cNvGrpSpPr/>
          <p:nvPr/>
        </p:nvGrpSpPr>
        <p:grpSpPr>
          <a:xfrm>
            <a:off x="237994" y="0"/>
            <a:ext cx="4672209" cy="3884023"/>
            <a:chOff x="285494" y="-23750"/>
            <a:chExt cx="4672209" cy="3884023"/>
          </a:xfrm>
        </p:grpSpPr>
        <p:sp>
          <p:nvSpPr>
            <p:cNvPr id="39" name="Rounded Rectangle 38"/>
            <p:cNvSpPr/>
            <p:nvPr/>
          </p:nvSpPr>
          <p:spPr bwMode="auto">
            <a:xfrm>
              <a:off x="315724" y="2468929"/>
              <a:ext cx="4529243" cy="1164920"/>
            </a:xfrm>
            <a:prstGeom prst="roundRect">
              <a:avLst/>
            </a:prstGeom>
            <a:solidFill>
              <a:schemeClr val="accent4">
                <a:lumMod val="60000"/>
                <a:lumOff val="40000"/>
              </a:schemeClr>
            </a:solidFill>
            <a:ln/>
          </p:spPr>
          <p:style>
            <a:lnRef idx="1">
              <a:schemeClr val="accent4"/>
            </a:lnRef>
            <a:fillRef idx="3">
              <a:schemeClr val="accent4"/>
            </a:fillRef>
            <a:effectRef idx="2">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38" name="Rounded Rectangle 37"/>
            <p:cNvSpPr/>
            <p:nvPr/>
          </p:nvSpPr>
          <p:spPr bwMode="auto">
            <a:xfrm>
              <a:off x="285495" y="1466847"/>
              <a:ext cx="4597052" cy="977030"/>
            </a:xfrm>
            <a:prstGeom prst="roundRect">
              <a:avLst/>
            </a:prstGeom>
            <a:ln/>
          </p:spPr>
          <p:style>
            <a:lnRef idx="1">
              <a:schemeClr val="accent3"/>
            </a:lnRef>
            <a:fillRef idx="3">
              <a:schemeClr val="accent3"/>
            </a:fillRef>
            <a:effectRef idx="2">
              <a:schemeClr val="accent3"/>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37" name="Rounded Rectangle 36"/>
            <p:cNvSpPr/>
            <p:nvPr/>
          </p:nvSpPr>
          <p:spPr bwMode="auto">
            <a:xfrm>
              <a:off x="303532" y="326979"/>
              <a:ext cx="4604067" cy="1139868"/>
            </a:xfrm>
            <a:prstGeom prst="roundRect">
              <a:avLst/>
            </a:prstGeom>
            <a:solidFill>
              <a:srgbClr val="FFFF00"/>
            </a:solidFill>
            <a:ln/>
          </p:spPr>
          <p:style>
            <a:lnRef idx="1">
              <a:schemeClr val="accent2"/>
            </a:lnRef>
            <a:fillRef idx="3">
              <a:schemeClr val="accent2"/>
            </a:fillRef>
            <a:effectRef idx="2">
              <a:schemeClr val="accent2"/>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10309" name="TextBox 28"/>
            <p:cNvSpPr txBox="1">
              <a:spLocks noChangeArrowheads="1"/>
            </p:cNvSpPr>
            <p:nvPr/>
          </p:nvSpPr>
          <p:spPr bwMode="auto">
            <a:xfrm>
              <a:off x="1257825" y="382166"/>
              <a:ext cx="583913" cy="400174"/>
            </a:xfrm>
            <a:prstGeom prst="rect">
              <a:avLst/>
            </a:prstGeom>
            <a:noFill/>
            <a:ln w="9525">
              <a:noFill/>
              <a:miter lim="800000"/>
              <a:headEnd/>
              <a:tailEnd/>
            </a:ln>
          </p:spPr>
          <p:txBody>
            <a:bodyPr>
              <a:spAutoFit/>
            </a:bodyPr>
            <a:lstStyle/>
            <a:p>
              <a:pPr algn="ctr"/>
              <a:endParaRPr lang="en-US" dirty="0">
                <a:latin typeface="Calibri" pitchFamily="34" charset="0"/>
              </a:endParaRPr>
            </a:p>
          </p:txBody>
        </p:sp>
        <p:sp>
          <p:nvSpPr>
            <p:cNvPr id="10307" name="TextBox 23"/>
            <p:cNvSpPr txBox="1">
              <a:spLocks noChangeArrowheads="1"/>
            </p:cNvSpPr>
            <p:nvPr/>
          </p:nvSpPr>
          <p:spPr bwMode="auto">
            <a:xfrm>
              <a:off x="1848768" y="1362005"/>
              <a:ext cx="603283" cy="400174"/>
            </a:xfrm>
            <a:prstGeom prst="rect">
              <a:avLst/>
            </a:prstGeom>
            <a:noFill/>
            <a:ln w="9525">
              <a:noFill/>
              <a:miter lim="800000"/>
              <a:headEnd/>
              <a:tailEnd/>
            </a:ln>
          </p:spPr>
          <p:txBody>
            <a:bodyPr>
              <a:spAutoFit/>
            </a:bodyPr>
            <a:lstStyle/>
            <a:p>
              <a:pPr algn="ctr"/>
              <a:endParaRPr lang="en-US" dirty="0">
                <a:latin typeface="Calibri" pitchFamily="34" charset="0"/>
              </a:endParaRPr>
            </a:p>
          </p:txBody>
        </p:sp>
        <p:sp>
          <p:nvSpPr>
            <p:cNvPr id="10305" name="TextBox 18"/>
            <p:cNvSpPr txBox="1">
              <a:spLocks noChangeArrowheads="1"/>
            </p:cNvSpPr>
            <p:nvPr/>
          </p:nvSpPr>
          <p:spPr bwMode="auto">
            <a:xfrm>
              <a:off x="1456061" y="2397854"/>
              <a:ext cx="453328" cy="400110"/>
            </a:xfrm>
            <a:prstGeom prst="rect">
              <a:avLst/>
            </a:prstGeom>
            <a:noFill/>
            <a:ln w="9525">
              <a:noFill/>
              <a:miter lim="800000"/>
              <a:headEnd/>
              <a:tailEnd/>
            </a:ln>
          </p:spPr>
          <p:txBody>
            <a:bodyPr>
              <a:spAutoFit/>
            </a:bodyPr>
            <a:lstStyle/>
            <a:p>
              <a:pPr algn="ctr"/>
              <a:endParaRPr lang="en-US" dirty="0">
                <a:latin typeface="Calibri" pitchFamily="34" charset="0"/>
              </a:endParaRPr>
            </a:p>
          </p:txBody>
        </p:sp>
        <p:sp>
          <p:nvSpPr>
            <p:cNvPr id="10243" name="Rectangle 40"/>
            <p:cNvSpPr>
              <a:spLocks noChangeArrowheads="1"/>
            </p:cNvSpPr>
            <p:nvPr/>
          </p:nvSpPr>
          <p:spPr bwMode="auto">
            <a:xfrm>
              <a:off x="315724" y="289401"/>
              <a:ext cx="4641979" cy="1255728"/>
            </a:xfrm>
            <a:prstGeom prst="rect">
              <a:avLst/>
            </a:prstGeom>
            <a:noFill/>
            <a:ln w="9525">
              <a:noFill/>
              <a:miter lim="800000"/>
              <a:headEnd/>
              <a:tailEnd/>
            </a:ln>
          </p:spPr>
          <p:txBody>
            <a:bodyPr wrap="square">
              <a:spAutoFit/>
            </a:bodyPr>
            <a:lstStyle/>
            <a:p>
              <a:pPr defTabSz="400050" latinLnBrk="1">
                <a:lnSpc>
                  <a:spcPct val="90000"/>
                </a:lnSpc>
                <a:spcAft>
                  <a:spcPct val="35000"/>
                </a:spcAft>
              </a:pPr>
              <a:r>
                <a:rPr lang="en-US" altLang="ko-KR" sz="1200" b="1" dirty="0">
                  <a:latin typeface="Times New Roman" pitchFamily="18" charset="0"/>
                  <a:cs typeface="Times New Roman" pitchFamily="18" charset="0"/>
                </a:rPr>
                <a:t>King James Version 1611, 1769</a:t>
              </a:r>
              <a:br>
                <a:rPr lang="en-US" altLang="ko-KR" sz="1200" b="1" dirty="0">
                  <a:latin typeface="Times New Roman" pitchFamily="18" charset="0"/>
                  <a:cs typeface="Times New Roman" pitchFamily="18" charset="0"/>
                </a:rPr>
              </a:br>
              <a:r>
                <a:rPr lang="en-US" altLang="ko-KR" sz="1150" dirty="0">
                  <a:latin typeface="Times New Roman" pitchFamily="18" charset="0"/>
                  <a:cs typeface="Times New Roman" pitchFamily="18" charset="0"/>
                </a:rPr>
                <a:t>Knowing this, that the law is not made for a righteous man, but for the lawless and disobedient, for the ungodly and for sinners, for unholy and profane, for murderers of fathers and murderers of mothers, for manslayers, </a:t>
              </a:r>
              <a:r>
                <a:rPr lang="en-US" altLang="ko-KR" sz="1150" dirty="0" smtClean="0">
                  <a:latin typeface="Times New Roman" pitchFamily="18" charset="0"/>
                  <a:cs typeface="Times New Roman" pitchFamily="18" charset="0"/>
                </a:rPr>
                <a:t>for </a:t>
              </a:r>
              <a:r>
                <a:rPr lang="en-US" altLang="ko-KR" sz="1150" dirty="0">
                  <a:latin typeface="Times New Roman" pitchFamily="18" charset="0"/>
                  <a:cs typeface="Times New Roman" pitchFamily="18" charset="0"/>
                </a:rPr>
                <a:t>whoremongers, for them that defile themselves with mankind, for menstealers, for liars, for perjured persons, and if there be any other thing that is contrary to sound doctrine;</a:t>
              </a:r>
              <a:endParaRPr lang="en-US" altLang="ko-KR" sz="1150" b="1" dirty="0">
                <a:latin typeface="Times New Roman" pitchFamily="18" charset="0"/>
                <a:cs typeface="Times New Roman" pitchFamily="18" charset="0"/>
              </a:endParaRPr>
            </a:p>
          </p:txBody>
        </p:sp>
        <p:sp>
          <p:nvSpPr>
            <p:cNvPr id="10244" name="Rectangle 41"/>
            <p:cNvSpPr>
              <a:spLocks noChangeArrowheads="1"/>
            </p:cNvSpPr>
            <p:nvPr/>
          </p:nvSpPr>
          <p:spPr bwMode="auto">
            <a:xfrm>
              <a:off x="298022" y="1454321"/>
              <a:ext cx="4622104" cy="1054904"/>
            </a:xfrm>
            <a:prstGeom prst="rect">
              <a:avLst/>
            </a:prstGeom>
            <a:noFill/>
            <a:ln w="9525">
              <a:noFill/>
              <a:miter lim="800000"/>
              <a:headEnd/>
              <a:tailEnd/>
            </a:ln>
          </p:spPr>
          <p:txBody>
            <a:bodyPr wrap="square">
              <a:spAutoFit/>
            </a:bodyPr>
            <a:lstStyle/>
            <a:p>
              <a:pPr defTabSz="400050" latinLnBrk="1">
                <a:lnSpc>
                  <a:spcPct val="90000"/>
                </a:lnSpc>
                <a:spcAft>
                  <a:spcPct val="35000"/>
                </a:spcAft>
              </a:pPr>
              <a:r>
                <a:rPr lang="en-US" altLang="ko-KR" sz="1200" b="1" dirty="0">
                  <a:latin typeface="Times New Roman" pitchFamily="18" charset="0"/>
                  <a:cs typeface="Times New Roman" pitchFamily="18" charset="0"/>
                </a:rPr>
                <a:t>New International Version 1973, 1978, 1984 </a:t>
              </a:r>
              <a:r>
                <a:rPr lang="en-US" altLang="ko-KR" sz="1200" b="1" dirty="0" smtClean="0">
                  <a:latin typeface="Times New Roman" pitchFamily="18" charset="0"/>
                  <a:cs typeface="Times New Roman" pitchFamily="18" charset="0"/>
                </a:rPr>
                <a:t>                                     </a:t>
              </a:r>
              <a:r>
                <a:rPr lang="en-US" altLang="ko-KR" sz="1150" dirty="0" smtClean="0">
                  <a:latin typeface="Times New Roman" pitchFamily="18" charset="0"/>
                  <a:cs typeface="Times New Roman" pitchFamily="18" charset="0"/>
                </a:rPr>
                <a:t>We also know that law is made not for the righteous but for lawbreakers and rebels, the ungodly and sinful, the unholy and irreligious; for those who kill their fathers or mothers, for murderers,  for adulterers and perverts, for slave traders and liars and perjurers-and for whatever else is contrary to these sound doctrine</a:t>
              </a:r>
              <a:endParaRPr lang="ko-KR" altLang="en-US" sz="1150" dirty="0">
                <a:latin typeface="Times New Roman" pitchFamily="18" charset="0"/>
                <a:cs typeface="Times New Roman" pitchFamily="18" charset="0"/>
              </a:endParaRPr>
            </a:p>
          </p:txBody>
        </p:sp>
        <p:sp>
          <p:nvSpPr>
            <p:cNvPr id="10245" name="Rectangle 42"/>
            <p:cNvSpPr>
              <a:spLocks noChangeArrowheads="1"/>
            </p:cNvSpPr>
            <p:nvPr/>
          </p:nvSpPr>
          <p:spPr bwMode="auto">
            <a:xfrm>
              <a:off x="285494" y="2255988"/>
              <a:ext cx="4496844" cy="1604285"/>
            </a:xfrm>
            <a:prstGeom prst="rect">
              <a:avLst/>
            </a:prstGeom>
            <a:noFill/>
            <a:ln w="9525">
              <a:noFill/>
              <a:miter lim="800000"/>
              <a:headEnd/>
              <a:tailEnd/>
            </a:ln>
          </p:spPr>
          <p:txBody>
            <a:bodyPr wrap="square">
              <a:spAutoFit/>
            </a:bodyPr>
            <a:lstStyle/>
            <a:p>
              <a:pPr defTabSz="400050" latinLnBrk="1">
                <a:lnSpc>
                  <a:spcPct val="90000"/>
                </a:lnSpc>
                <a:spcAft>
                  <a:spcPct val="35000"/>
                </a:spcAft>
              </a:pPr>
              <a:r>
                <a:rPr lang="en-US" altLang="ko-KR" sz="1200" b="1" dirty="0" smtClean="0">
                  <a:latin typeface="Times New Roman" pitchFamily="18" charset="0"/>
                  <a:cs typeface="Times New Roman" pitchFamily="18" charset="0"/>
                </a:rPr>
                <a:t>                                                                                                            The  Jerusalem Bible</a:t>
              </a:r>
            </a:p>
            <a:p>
              <a:pPr defTabSz="400050" latinLnBrk="1">
                <a:lnSpc>
                  <a:spcPct val="90000"/>
                </a:lnSpc>
                <a:spcAft>
                  <a:spcPct val="35000"/>
                </a:spcAft>
              </a:pPr>
              <a:r>
                <a:rPr lang="en-US" altLang="ko-KR" sz="1150" dirty="0" smtClean="0">
                  <a:latin typeface="Times New Roman" pitchFamily="18" charset="0"/>
                  <a:cs typeface="Times New Roman" pitchFamily="18" charset="0"/>
                </a:rPr>
                <a:t>Like any law, in the understanding that laws are not framed for people who are good.  On the contrary, they are for criminals and revolutionaries, for the irreligious and the wicked, for the sacrilegious and the irreverent; they are for people who kill their fathers or mothers and for murderers, for those who are immoral with women or with boys or with men, for liars and for perjurers</a:t>
              </a:r>
              <a:r>
                <a:rPr lang="en-US" altLang="ko-KR" sz="1150" b="1" dirty="0" smtClean="0">
                  <a:solidFill>
                    <a:schemeClr val="bg1"/>
                  </a:solidFill>
                  <a:latin typeface="Calibri" pitchFamily="34" charset="0"/>
                  <a:cs typeface="맑은 고딕"/>
                </a:rPr>
                <a:t/>
              </a:r>
              <a:br>
                <a:rPr lang="en-US" altLang="ko-KR" sz="1150" b="1" dirty="0" smtClean="0">
                  <a:solidFill>
                    <a:schemeClr val="bg1"/>
                  </a:solidFill>
                  <a:latin typeface="Calibri" pitchFamily="34" charset="0"/>
                  <a:cs typeface="맑은 고딕"/>
                </a:rPr>
              </a:br>
              <a:endParaRPr lang="ko-KR" altLang="en-US" sz="1150" dirty="0">
                <a:solidFill>
                  <a:schemeClr val="bg1"/>
                </a:solidFill>
                <a:latin typeface="Calibri" pitchFamily="34" charset="0"/>
                <a:cs typeface="맑은 고딕"/>
              </a:endParaRPr>
            </a:p>
          </p:txBody>
        </p:sp>
        <p:sp>
          <p:nvSpPr>
            <p:cNvPr id="64" name="TextBox 63"/>
            <p:cNvSpPr txBox="1"/>
            <p:nvPr/>
          </p:nvSpPr>
          <p:spPr>
            <a:xfrm>
              <a:off x="834739" y="-23750"/>
              <a:ext cx="3634449" cy="430887"/>
            </a:xfrm>
            <a:prstGeom prst="rect">
              <a:avLst/>
            </a:prstGeom>
            <a:noFill/>
          </p:spPr>
          <p:txBody>
            <a:bodyPr wrap="square">
              <a:spAutoFit/>
            </a:bodyPr>
            <a:lstStyle/>
            <a:p>
              <a:pPr algn="ctr" defTabSz="1018824" fontAlgn="auto">
                <a:spcBef>
                  <a:spcPts val="0"/>
                </a:spcBef>
                <a:spcAft>
                  <a:spcPts val="0"/>
                </a:spcAft>
                <a:defRPr/>
              </a:pPr>
              <a:r>
                <a:rPr lang="en-US" sz="2200" b="1" dirty="0">
                  <a:ln cap="rnd" cmpd="thinThick">
                    <a:solidFill>
                      <a:schemeClr val="accent5">
                        <a:lumMod val="75000"/>
                      </a:schemeClr>
                    </a:solidFill>
                  </a:ln>
                  <a:effectLst>
                    <a:outerShdw blurRad="38100" dist="38100" dir="2700000" algn="tl">
                      <a:schemeClr val="accent5">
                        <a:lumMod val="60000"/>
                        <a:lumOff val="40000"/>
                        <a:alpha val="43000"/>
                      </a:schemeClr>
                    </a:outerShdw>
                  </a:effectLst>
                  <a:latin typeface="Times New Roman" pitchFamily="18" charset="0"/>
                  <a:cs typeface="Times New Roman" pitchFamily="18" charset="0"/>
                </a:rPr>
                <a:t>1 Timothy 1:9-10</a:t>
              </a:r>
            </a:p>
          </p:txBody>
        </p:sp>
      </p:grpSp>
      <p:grpSp>
        <p:nvGrpSpPr>
          <p:cNvPr id="69" name="Group 68"/>
          <p:cNvGrpSpPr/>
          <p:nvPr/>
        </p:nvGrpSpPr>
        <p:grpSpPr>
          <a:xfrm>
            <a:off x="-338203" y="3432131"/>
            <a:ext cx="5153709" cy="3331923"/>
            <a:chOff x="-412816" y="4603706"/>
            <a:chExt cx="5153709" cy="3331923"/>
          </a:xfrm>
        </p:grpSpPr>
        <p:sp>
          <p:nvSpPr>
            <p:cNvPr id="72" name="Rectangle 71"/>
            <p:cNvSpPr/>
            <p:nvPr/>
          </p:nvSpPr>
          <p:spPr>
            <a:xfrm>
              <a:off x="789683" y="6394761"/>
              <a:ext cx="3926492" cy="57636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200" dirty="0" smtClean="0">
                <a:latin typeface="Times New Roman" pitchFamily="18" charset="0"/>
                <a:cs typeface="Times New Roman" pitchFamily="18" charset="0"/>
              </a:endParaRPr>
            </a:p>
            <a:p>
              <a:pPr algn="ctr"/>
              <a:r>
                <a:rPr lang="en-US" sz="1200" dirty="0" smtClean="0">
                  <a:latin typeface="Times New Roman" pitchFamily="18" charset="0"/>
                  <a:cs typeface="Times New Roman" pitchFamily="18" charset="0"/>
                </a:rPr>
                <a:t> Establishes  informed and appropriate behavior for Christians when male and female prostitution, orgies and dishonest and dishonorable behavior were rampant.</a:t>
              </a:r>
            </a:p>
            <a:p>
              <a:pPr algn="ctr"/>
              <a:endParaRPr lang="en-US" sz="900" dirty="0"/>
            </a:p>
          </p:txBody>
        </p:sp>
        <p:sp>
          <p:nvSpPr>
            <p:cNvPr id="76" name="Rectangle 75"/>
            <p:cNvSpPr/>
            <p:nvPr/>
          </p:nvSpPr>
          <p:spPr>
            <a:xfrm>
              <a:off x="777157" y="4881848"/>
              <a:ext cx="3963736" cy="48060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dirty="0" smtClean="0">
                  <a:latin typeface="Times New Roman" pitchFamily="18" charset="0"/>
                  <a:cs typeface="Times New Roman" pitchFamily="18" charset="0"/>
                </a:rPr>
                <a:t>The author of  1 Timothy, probably a follower of Paul, states that the law  is good and exists as a guide for just and for  disobedient persons. </a:t>
              </a:r>
              <a:endParaRPr lang="en-US" sz="1200" dirty="0">
                <a:latin typeface="Times New Roman" pitchFamily="18" charset="0"/>
                <a:cs typeface="Times New Roman" pitchFamily="18" charset="0"/>
              </a:endParaRPr>
            </a:p>
          </p:txBody>
        </p:sp>
        <p:sp>
          <p:nvSpPr>
            <p:cNvPr id="73" name="Rectangle 72"/>
            <p:cNvSpPr/>
            <p:nvPr/>
          </p:nvSpPr>
          <p:spPr>
            <a:xfrm>
              <a:off x="802208" y="5831257"/>
              <a:ext cx="3933173" cy="17402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smtClean="0">
                  <a:latin typeface="Times New Roman" pitchFamily="18" charset="0"/>
                  <a:cs typeface="Times New Roman" pitchFamily="18" charset="0"/>
                </a:rPr>
                <a:t>The Greco-Roman world.</a:t>
              </a:r>
              <a:endParaRPr lang="en-US" sz="1200" dirty="0">
                <a:latin typeface="Times New Roman" pitchFamily="18" charset="0"/>
                <a:cs typeface="Times New Roman" pitchFamily="18" charset="0"/>
              </a:endParaRPr>
            </a:p>
          </p:txBody>
        </p:sp>
        <p:grpSp>
          <p:nvGrpSpPr>
            <p:cNvPr id="57" name="Group 56"/>
            <p:cNvGrpSpPr/>
            <p:nvPr/>
          </p:nvGrpSpPr>
          <p:grpSpPr>
            <a:xfrm>
              <a:off x="-412816" y="4603706"/>
              <a:ext cx="1850011" cy="3331923"/>
              <a:chOff x="-412816" y="4603706"/>
              <a:chExt cx="1850011" cy="3331923"/>
            </a:xfrm>
          </p:grpSpPr>
          <p:sp>
            <p:nvSpPr>
              <p:cNvPr id="59" name="Oval 4"/>
              <p:cNvSpPr/>
              <p:nvPr/>
            </p:nvSpPr>
            <p:spPr bwMode="auto">
              <a:xfrm>
                <a:off x="668338" y="5060950"/>
                <a:ext cx="703262" cy="4953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900" dirty="0"/>
                  <a:t>what</a:t>
                </a:r>
              </a:p>
            </p:txBody>
          </p:sp>
          <p:sp>
            <p:nvSpPr>
              <p:cNvPr id="61" name="Oval 4"/>
              <p:cNvSpPr/>
              <p:nvPr/>
            </p:nvSpPr>
            <p:spPr bwMode="auto">
              <a:xfrm>
                <a:off x="681038" y="5749925"/>
                <a:ext cx="612775" cy="495300"/>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endParaRPr lang="en-US" sz="900" dirty="0"/>
              </a:p>
            </p:txBody>
          </p:sp>
          <p:sp>
            <p:nvSpPr>
              <p:cNvPr id="63" name="Oval 4"/>
              <p:cNvSpPr/>
              <p:nvPr/>
            </p:nvSpPr>
            <p:spPr bwMode="auto">
              <a:xfrm>
                <a:off x="661988" y="6467475"/>
                <a:ext cx="677862" cy="493713"/>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endParaRPr lang="en-US" sz="1000" dirty="0"/>
              </a:p>
            </p:txBody>
          </p:sp>
          <p:sp>
            <p:nvSpPr>
              <p:cNvPr id="65" name="Rectangle 64"/>
              <p:cNvSpPr/>
              <p:nvPr/>
            </p:nvSpPr>
            <p:spPr bwMode="auto">
              <a:xfrm rot="16200000">
                <a:off x="-745117" y="5762727"/>
                <a:ext cx="1741121" cy="400110"/>
              </a:xfrm>
              <a:prstGeom prst="rect">
                <a:avLst/>
              </a:prstGeom>
              <a:noFill/>
            </p:spPr>
            <p:txBody>
              <a:bodyPr wrap="square">
                <a:spAutoFit/>
              </a:bodyPr>
              <a:lstStyle/>
              <a:p>
                <a:pPr algn="ctr" defTabSz="1018824" fontAlgn="auto">
                  <a:spcBef>
                    <a:spcPts val="0"/>
                  </a:spcBef>
                  <a:spcAft>
                    <a:spcPts val="0"/>
                  </a:spcAft>
                  <a:defRPr/>
                </a:pP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Influences</a:t>
                </a:r>
              </a:p>
            </p:txBody>
          </p:sp>
          <p:sp>
            <p:nvSpPr>
              <p:cNvPr id="66" name="Oval 6"/>
              <p:cNvSpPr/>
              <p:nvPr/>
            </p:nvSpPr>
            <p:spPr bwMode="auto">
              <a:xfrm>
                <a:off x="188434" y="6632924"/>
                <a:ext cx="488515" cy="187890"/>
              </a:xfrm>
              <a:prstGeom prst="ellipse">
                <a:avLst/>
              </a:prstGeom>
            </p:spPr>
            <p:style>
              <a:lnRef idx="1">
                <a:schemeClr val="accent2"/>
              </a:lnRef>
              <a:fillRef idx="3">
                <a:schemeClr val="accent2"/>
              </a:fillRef>
              <a:effectRef idx="2">
                <a:schemeClr val="accent2"/>
              </a:effectRef>
              <a:fontRef idx="minor">
                <a:schemeClr val="lt1"/>
              </a:fontRef>
            </p:style>
          </p:sp>
          <p:sp>
            <p:nvSpPr>
              <p:cNvPr id="67" name="Oval 4"/>
              <p:cNvSpPr/>
              <p:nvPr/>
            </p:nvSpPr>
            <p:spPr bwMode="auto">
              <a:xfrm>
                <a:off x="-400290" y="5543158"/>
                <a:ext cx="1695691" cy="2392471"/>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why</a:t>
                </a:r>
              </a:p>
            </p:txBody>
          </p:sp>
          <p:sp>
            <p:nvSpPr>
              <p:cNvPr id="68" name="Oval 6"/>
              <p:cNvSpPr/>
              <p:nvPr/>
            </p:nvSpPr>
            <p:spPr bwMode="auto">
              <a:xfrm>
                <a:off x="326220" y="6069252"/>
                <a:ext cx="413359" cy="338202"/>
              </a:xfrm>
              <a:prstGeom prst="ellipse">
                <a:avLst/>
              </a:prstGeom>
            </p:spPr>
            <p:style>
              <a:lnRef idx="1">
                <a:schemeClr val="accent6"/>
              </a:lnRef>
              <a:fillRef idx="3">
                <a:schemeClr val="accent6"/>
              </a:fillRef>
              <a:effectRef idx="2">
                <a:schemeClr val="accent6"/>
              </a:effectRef>
              <a:fontRef idx="minor">
                <a:schemeClr val="lt1"/>
              </a:fontRef>
            </p:style>
          </p:sp>
          <p:sp>
            <p:nvSpPr>
              <p:cNvPr id="77" name="Oval 6"/>
              <p:cNvSpPr/>
              <p:nvPr/>
            </p:nvSpPr>
            <p:spPr bwMode="auto">
              <a:xfrm>
                <a:off x="276116" y="5756101"/>
                <a:ext cx="450937" cy="288098"/>
              </a:xfrm>
              <a:prstGeom prst="ellipse">
                <a:avLst/>
              </a:prstGeom>
            </p:spPr>
            <p:style>
              <a:lnRef idx="1">
                <a:schemeClr val="accent1"/>
              </a:lnRef>
              <a:fillRef idx="3">
                <a:schemeClr val="accent1"/>
              </a:fillRef>
              <a:effectRef idx="2">
                <a:schemeClr val="accent1"/>
              </a:effectRef>
              <a:fontRef idx="minor">
                <a:schemeClr val="lt1"/>
              </a:fontRef>
            </p:style>
          </p:sp>
          <p:sp>
            <p:nvSpPr>
              <p:cNvPr id="78" name="Oval 6"/>
              <p:cNvSpPr/>
              <p:nvPr/>
            </p:nvSpPr>
            <p:spPr bwMode="auto">
              <a:xfrm>
                <a:off x="364300" y="5342742"/>
                <a:ext cx="353568" cy="237996"/>
              </a:xfrm>
              <a:prstGeom prst="ellipse">
                <a:avLst/>
              </a:prstGeom>
            </p:spPr>
            <p:style>
              <a:lnRef idx="1">
                <a:schemeClr val="accent4"/>
              </a:lnRef>
              <a:fillRef idx="3">
                <a:schemeClr val="accent4"/>
              </a:fillRef>
              <a:effectRef idx="2">
                <a:schemeClr val="accent4"/>
              </a:effectRef>
              <a:fontRef idx="minor">
                <a:schemeClr val="lt1"/>
              </a:fontRef>
            </p:style>
          </p:sp>
          <p:sp>
            <p:nvSpPr>
              <p:cNvPr id="79" name="Oval 6"/>
              <p:cNvSpPr/>
              <p:nvPr/>
            </p:nvSpPr>
            <p:spPr bwMode="auto">
              <a:xfrm>
                <a:off x="326220" y="4866753"/>
                <a:ext cx="377952" cy="162838"/>
              </a:xfrm>
              <a:prstGeom prst="ellipse">
                <a:avLst/>
              </a:prstGeom>
            </p:spPr>
            <p:style>
              <a:lnRef idx="1">
                <a:schemeClr val="accent3"/>
              </a:lnRef>
              <a:fillRef idx="3">
                <a:schemeClr val="accent3"/>
              </a:fillRef>
              <a:effectRef idx="2">
                <a:schemeClr val="accent3"/>
              </a:effectRef>
              <a:fontRef idx="minor">
                <a:schemeClr val="lt1"/>
              </a:fontRef>
            </p:style>
          </p:sp>
          <p:sp>
            <p:nvSpPr>
              <p:cNvPr id="83" name="Oval 4"/>
              <p:cNvSpPr/>
              <p:nvPr/>
            </p:nvSpPr>
            <p:spPr bwMode="auto">
              <a:xfrm>
                <a:off x="-74613" y="5029592"/>
                <a:ext cx="1255443" cy="2455102"/>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when</a:t>
                </a:r>
              </a:p>
            </p:txBody>
          </p:sp>
          <p:sp>
            <p:nvSpPr>
              <p:cNvPr id="84" name="Oval 4"/>
              <p:cNvSpPr/>
              <p:nvPr/>
            </p:nvSpPr>
            <p:spPr bwMode="auto">
              <a:xfrm>
                <a:off x="-412816" y="4979487"/>
                <a:ext cx="1850011" cy="1841326"/>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where</a:t>
                </a:r>
              </a:p>
            </p:txBody>
          </p:sp>
          <p:sp>
            <p:nvSpPr>
              <p:cNvPr id="85" name="Oval 4"/>
              <p:cNvSpPr/>
              <p:nvPr/>
            </p:nvSpPr>
            <p:spPr bwMode="auto">
              <a:xfrm>
                <a:off x="96076" y="4670678"/>
                <a:ext cx="646175" cy="1611516"/>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900" dirty="0" smtClean="0"/>
                  <a:t>         </a:t>
                </a:r>
                <a:r>
                  <a:rPr lang="en-US" sz="1200" dirty="0" smtClean="0">
                    <a:latin typeface="Times New Roman" pitchFamily="18" charset="0"/>
                    <a:cs typeface="Times New Roman" pitchFamily="18" charset="0"/>
                  </a:rPr>
                  <a:t>what</a:t>
                </a:r>
                <a:endParaRPr lang="en-US" sz="1200" dirty="0">
                  <a:latin typeface="Times New Roman" pitchFamily="18" charset="0"/>
                  <a:cs typeface="Times New Roman" pitchFamily="18" charset="0"/>
                </a:endParaRPr>
              </a:p>
            </p:txBody>
          </p:sp>
          <p:sp>
            <p:nvSpPr>
              <p:cNvPr id="86" name="Oval 4"/>
              <p:cNvSpPr/>
              <p:nvPr/>
            </p:nvSpPr>
            <p:spPr bwMode="auto">
              <a:xfrm>
                <a:off x="326220" y="4603706"/>
                <a:ext cx="363254" cy="688931"/>
              </a:xfrm>
              <a:prstGeom prst="rect">
                <a:avLst/>
              </a:prstGeom>
            </p:spPr>
            <p:style>
              <a:lnRef idx="0">
                <a:scrgbClr r="0" g="0" b="0"/>
              </a:lnRef>
              <a:fillRef idx="0">
                <a:scrgbClr r="0" g="0" b="0"/>
              </a:fillRef>
              <a:effectRef idx="0">
                <a:scrgbClr r="0" g="0" b="0"/>
              </a:effectRef>
              <a:fontRef idx="minor">
                <a:schemeClr val="lt1"/>
              </a:fontRef>
            </p:style>
            <p:txBody>
              <a:bodyPr lIns="8890" tIns="8890" rIns="8890" bIns="8890" spcCol="1270" anchor="ctr"/>
              <a:lstStyle/>
              <a:p>
                <a:pPr algn="ctr" defTabSz="622300" fontAlgn="auto">
                  <a:lnSpc>
                    <a:spcPct val="90000"/>
                  </a:lnSpc>
                  <a:spcAft>
                    <a:spcPct val="35000"/>
                  </a:spcAft>
                  <a:defRPr/>
                </a:pPr>
                <a:r>
                  <a:rPr lang="en-US" sz="1200" dirty="0">
                    <a:latin typeface="Times New Roman" pitchFamily="18" charset="0"/>
                    <a:cs typeface="Times New Roman" pitchFamily="18" charset="0"/>
                  </a:rPr>
                  <a:t>who</a:t>
                </a:r>
              </a:p>
            </p:txBody>
          </p:sp>
        </p:grpSp>
        <p:sp>
          <p:nvSpPr>
            <p:cNvPr id="75" name="Rectangle 74"/>
            <p:cNvSpPr/>
            <p:nvPr/>
          </p:nvSpPr>
          <p:spPr>
            <a:xfrm>
              <a:off x="777157" y="5386500"/>
              <a:ext cx="3963736" cy="390144"/>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200" dirty="0" smtClean="0">
                  <a:latin typeface="Times New Roman" pitchFamily="18" charset="0"/>
                  <a:cs typeface="Times New Roman" pitchFamily="18" charset="0"/>
                </a:rPr>
                <a:t>Examples are cited for behavior against God's law and will. Concern  about heretical teaching  in the church.</a:t>
              </a:r>
              <a:endParaRPr lang="en-US" sz="1200" dirty="0">
                <a:latin typeface="Times New Roman" pitchFamily="18" charset="0"/>
                <a:cs typeface="Times New Roman" pitchFamily="18" charset="0"/>
              </a:endParaRPr>
            </a:p>
          </p:txBody>
        </p:sp>
        <p:sp>
          <p:nvSpPr>
            <p:cNvPr id="74" name="Rectangle 73"/>
            <p:cNvSpPr/>
            <p:nvPr/>
          </p:nvSpPr>
          <p:spPr>
            <a:xfrm>
              <a:off x="789683" y="6054053"/>
              <a:ext cx="3926158" cy="3169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smtClean="0">
                  <a:latin typeface="Times New Roman" pitchFamily="18" charset="0"/>
                  <a:cs typeface="Times New Roman" pitchFamily="18" charset="0"/>
                </a:rPr>
                <a:t>1 Timothy was written after the death of Paul, probably by one of his followers.</a:t>
              </a:r>
            </a:p>
          </p:txBody>
        </p:sp>
      </p:grpSp>
      <p:grpSp>
        <p:nvGrpSpPr>
          <p:cNvPr id="71" name="Group 98"/>
          <p:cNvGrpSpPr/>
          <p:nvPr/>
        </p:nvGrpSpPr>
        <p:grpSpPr>
          <a:xfrm>
            <a:off x="5160723" y="4334006"/>
            <a:ext cx="4708420" cy="1871593"/>
            <a:chOff x="124494" y="3208568"/>
            <a:chExt cx="4644958" cy="1231168"/>
          </a:xfrm>
          <a:noFill/>
        </p:grpSpPr>
        <p:pic>
          <p:nvPicPr>
            <p:cNvPr id="88" name="Picture 87" descr="ARROW.jpg"/>
            <p:cNvPicPr>
              <a:picLocks noChangeAspect="1"/>
            </p:cNvPicPr>
            <p:nvPr/>
          </p:nvPicPr>
          <p:blipFill>
            <a:blip r:embed="rId2" cstate="print"/>
            <a:srcRect l="13208" t="7389" r="24528"/>
            <a:stretch>
              <a:fillRect/>
            </a:stretch>
          </p:blipFill>
          <p:spPr>
            <a:xfrm>
              <a:off x="297727" y="3228783"/>
              <a:ext cx="4420287" cy="1210953"/>
            </a:xfrm>
            <a:prstGeom prst="rect">
              <a:avLst/>
            </a:prstGeom>
            <a:noFill/>
          </p:spPr>
        </p:pic>
        <p:grpSp>
          <p:nvGrpSpPr>
            <p:cNvPr id="89" name="Group 139"/>
            <p:cNvGrpSpPr/>
            <p:nvPr/>
          </p:nvGrpSpPr>
          <p:grpSpPr>
            <a:xfrm>
              <a:off x="124494" y="3208568"/>
              <a:ext cx="4274797" cy="289838"/>
              <a:chOff x="-115374" y="3055681"/>
              <a:chExt cx="4274797" cy="289838"/>
            </a:xfrm>
            <a:grpFill/>
          </p:grpSpPr>
          <p:sp>
            <p:nvSpPr>
              <p:cNvPr id="95" name="Rectangle 66"/>
              <p:cNvSpPr>
                <a:spLocks noChangeArrowheads="1"/>
              </p:cNvSpPr>
              <p:nvPr/>
            </p:nvSpPr>
            <p:spPr bwMode="auto">
              <a:xfrm>
                <a:off x="-115374" y="3055681"/>
                <a:ext cx="2224295" cy="188289"/>
              </a:xfrm>
              <a:prstGeom prst="rect">
                <a:avLst/>
              </a:prstGeom>
              <a:grpFill/>
              <a:ln w="9525">
                <a:noFill/>
                <a:miter lim="800000"/>
                <a:headEnd/>
                <a:tailEnd/>
              </a:ln>
            </p:spPr>
            <p:txBody>
              <a:bodyPr wrap="square">
                <a:spAutoFit/>
              </a:bodyPr>
              <a:lstStyle/>
              <a:p>
                <a:pPr algn="ctr" defTabSz="400050" latinLnBrk="1">
                  <a:lnSpc>
                    <a:spcPct val="90000"/>
                  </a:lnSpc>
                  <a:spcAft>
                    <a:spcPct val="35000"/>
                  </a:spcAft>
                </a:pPr>
                <a:r>
                  <a:rPr lang="en-US" altLang="ko-KR" sz="1400" b="1" u="sng" dirty="0" smtClean="0">
                    <a:latin typeface="Times New Roman" pitchFamily="18" charset="0"/>
                    <a:cs typeface="Times New Roman" pitchFamily="18" charset="0"/>
                  </a:rPr>
                  <a:t>Exclusive Interpretation</a:t>
                </a:r>
                <a:endParaRPr lang="ko-KR" altLang="en-US" sz="1400" b="1" u="sng" dirty="0">
                  <a:latin typeface="Times New Roman" pitchFamily="18" charset="0"/>
                  <a:cs typeface="Times New Roman" pitchFamily="18" charset="0"/>
                </a:endParaRPr>
              </a:p>
            </p:txBody>
          </p:sp>
          <p:sp>
            <p:nvSpPr>
              <p:cNvPr id="96" name="Rectangle 67"/>
              <p:cNvSpPr>
                <a:spLocks noChangeArrowheads="1"/>
              </p:cNvSpPr>
              <p:nvPr/>
            </p:nvSpPr>
            <p:spPr bwMode="auto">
              <a:xfrm>
                <a:off x="1911207" y="3157230"/>
                <a:ext cx="2248216" cy="188289"/>
              </a:xfrm>
              <a:prstGeom prst="rect">
                <a:avLst/>
              </a:prstGeom>
              <a:grpFill/>
              <a:ln w="9525">
                <a:noFill/>
                <a:miter lim="800000"/>
                <a:headEnd/>
                <a:tailEnd/>
              </a:ln>
            </p:spPr>
            <p:txBody>
              <a:bodyPr wrap="square">
                <a:spAutoFit/>
              </a:bodyPr>
              <a:lstStyle/>
              <a:p>
                <a:pPr algn="ctr" defTabSz="400050" latinLnBrk="1">
                  <a:lnSpc>
                    <a:spcPct val="90000"/>
                  </a:lnSpc>
                  <a:spcAft>
                    <a:spcPct val="35000"/>
                  </a:spcAft>
                </a:pPr>
                <a:r>
                  <a:rPr lang="en-US" altLang="ko-KR" sz="1400" b="1" u="sng" dirty="0" smtClean="0">
                    <a:latin typeface="Times New Roman" pitchFamily="18" charset="0"/>
                    <a:cs typeface="Times New Roman" pitchFamily="18" charset="0"/>
                  </a:rPr>
                  <a:t>Inclusive Interpretation</a:t>
                </a:r>
                <a:endParaRPr lang="ko-KR" altLang="en-US" sz="1400" b="1" u="sng" dirty="0">
                  <a:latin typeface="Times New Roman" pitchFamily="18" charset="0"/>
                  <a:cs typeface="Times New Roman" pitchFamily="18" charset="0"/>
                </a:endParaRPr>
              </a:p>
            </p:txBody>
          </p:sp>
        </p:grpSp>
        <p:sp>
          <p:nvSpPr>
            <p:cNvPr id="90" name="Text Box 6"/>
            <p:cNvSpPr txBox="1">
              <a:spLocks noChangeArrowheads="1"/>
            </p:cNvSpPr>
            <p:nvPr/>
          </p:nvSpPr>
          <p:spPr bwMode="auto">
            <a:xfrm>
              <a:off x="175158" y="3421394"/>
              <a:ext cx="1771401" cy="650356"/>
            </a:xfrm>
            <a:prstGeom prst="rect">
              <a:avLst/>
            </a:prstGeom>
            <a:grpFill/>
            <a:ln w="9525" algn="in">
              <a:noFill/>
              <a:miter lim="800000"/>
              <a:headEnd/>
              <a:tailEnd/>
            </a:ln>
          </p:spPr>
          <p:txBody>
            <a:bodyPr lIns="36576" tIns="36576" rIns="36576" bIns="36576"/>
            <a:lstStyle/>
            <a:p>
              <a:pPr algn="ctr" defTabSz="914400"/>
              <a:endParaRPr lang="en-US" sz="900" dirty="0"/>
            </a:p>
          </p:txBody>
        </p:sp>
        <p:sp>
          <p:nvSpPr>
            <p:cNvPr id="91" name="Text Box 5"/>
            <p:cNvSpPr txBox="1">
              <a:spLocks noChangeArrowheads="1"/>
            </p:cNvSpPr>
            <p:nvPr/>
          </p:nvSpPr>
          <p:spPr bwMode="auto">
            <a:xfrm>
              <a:off x="2205669" y="3718726"/>
              <a:ext cx="1942827" cy="494422"/>
            </a:xfrm>
            <a:prstGeom prst="rect">
              <a:avLst/>
            </a:prstGeom>
            <a:grpFill/>
            <a:ln w="9525" algn="in">
              <a:noFill/>
              <a:miter lim="800000"/>
              <a:headEnd/>
              <a:tailEnd/>
            </a:ln>
          </p:spPr>
          <p:txBody>
            <a:bodyPr lIns="36576" tIns="36576" rIns="36576" bIns="36576"/>
            <a:lstStyle/>
            <a:p>
              <a:pPr algn="ctr" defTabSz="914400"/>
              <a:endParaRPr lang="en-US" sz="900" dirty="0"/>
            </a:p>
          </p:txBody>
        </p:sp>
        <p:sp>
          <p:nvSpPr>
            <p:cNvPr id="92" name="Text Box 6"/>
            <p:cNvSpPr txBox="1">
              <a:spLocks noChangeArrowheads="1"/>
            </p:cNvSpPr>
            <p:nvPr/>
          </p:nvSpPr>
          <p:spPr bwMode="auto">
            <a:xfrm>
              <a:off x="325728" y="3456399"/>
              <a:ext cx="1771401" cy="314453"/>
            </a:xfrm>
            <a:prstGeom prst="rect">
              <a:avLst/>
            </a:prstGeom>
            <a:grpFill/>
            <a:ln w="9525" algn="in">
              <a:noFill/>
              <a:miter lim="800000"/>
              <a:headEnd/>
              <a:tailEnd/>
            </a:ln>
          </p:spPr>
          <p:txBody>
            <a:bodyPr lIns="36576" tIns="36576" rIns="36576" bIns="36576"/>
            <a:lstStyle/>
            <a:p>
              <a:pPr algn="ctr" defTabSz="914400"/>
              <a:r>
                <a:rPr lang="en-US" sz="1200" dirty="0" smtClean="0">
                  <a:latin typeface="Times New Roman" pitchFamily="18" charset="0"/>
                  <a:cs typeface="Times New Roman" pitchFamily="18" charset="0"/>
                </a:rPr>
                <a:t>Homosexuals, along with murderers, liars, and others are not righteous in God's sight.</a:t>
              </a:r>
              <a:endParaRPr lang="en-US" sz="1200" dirty="0">
                <a:latin typeface="Times New Roman" pitchFamily="18" charset="0"/>
                <a:cs typeface="Times New Roman" pitchFamily="18" charset="0"/>
              </a:endParaRPr>
            </a:p>
          </p:txBody>
        </p:sp>
        <p:sp>
          <p:nvSpPr>
            <p:cNvPr id="93" name="Text Box 5"/>
            <p:cNvSpPr txBox="1">
              <a:spLocks noChangeArrowheads="1"/>
            </p:cNvSpPr>
            <p:nvPr/>
          </p:nvSpPr>
          <p:spPr bwMode="auto">
            <a:xfrm>
              <a:off x="2143123" y="3394907"/>
              <a:ext cx="2626329" cy="934280"/>
            </a:xfrm>
            <a:prstGeom prst="rect">
              <a:avLst/>
            </a:prstGeom>
            <a:grpFill/>
            <a:ln w="9525" algn="in">
              <a:noFill/>
              <a:miter lim="800000"/>
              <a:headEnd/>
              <a:tailEnd/>
            </a:ln>
          </p:spPr>
          <p:txBody>
            <a:bodyPr lIns="36576" tIns="36576" rIns="36576" bIns="36576"/>
            <a:lstStyle/>
            <a:p>
              <a:pPr algn="ctr"/>
              <a:endParaRPr lang="en-US" sz="900" dirty="0" smtClean="0">
                <a:latin typeface="+mn-lt"/>
              </a:endParaRPr>
            </a:p>
            <a:p>
              <a:pPr algn="ctr"/>
              <a:r>
                <a:rPr lang="en-US" sz="1200" dirty="0" smtClean="0">
                  <a:latin typeface="Times New Roman" pitchFamily="18" charset="0"/>
                  <a:cs typeface="Times New Roman" pitchFamily="18" charset="0"/>
                </a:rPr>
                <a:t>We believe that after careful study of the original language of the passage does not refer to homosexuality as we know it today but to sexual activity outside of committed relationships. The law was meant to illuminate sinful behavior: murder, adultery, and abuse of others.</a:t>
              </a:r>
              <a:endParaRPr lang="en-US" sz="1200" dirty="0">
                <a:latin typeface="Times New Roman" pitchFamily="18" charset="0"/>
                <a:cs typeface="Times New Roman" pitchFamily="18" charset="0"/>
              </a:endParaRPr>
            </a:p>
          </p:txBody>
        </p:sp>
      </p:grpSp>
      <p:grpSp>
        <p:nvGrpSpPr>
          <p:cNvPr id="97" name="Group 96"/>
          <p:cNvGrpSpPr/>
          <p:nvPr/>
        </p:nvGrpSpPr>
        <p:grpSpPr>
          <a:xfrm>
            <a:off x="5388864" y="5815584"/>
            <a:ext cx="4437309" cy="1775188"/>
            <a:chOff x="5741289" y="5777484"/>
            <a:chExt cx="4437309" cy="1775188"/>
          </a:xfrm>
        </p:grpSpPr>
        <p:grpSp>
          <p:nvGrpSpPr>
            <p:cNvPr id="102" name="Group 100"/>
            <p:cNvGrpSpPr/>
            <p:nvPr/>
          </p:nvGrpSpPr>
          <p:grpSpPr>
            <a:xfrm>
              <a:off x="5951573" y="5777484"/>
              <a:ext cx="1679477" cy="422379"/>
              <a:chOff x="6582862" y="4328217"/>
              <a:chExt cx="1679477" cy="422379"/>
            </a:xfrm>
          </p:grpSpPr>
          <p:grpSp>
            <p:nvGrpSpPr>
              <p:cNvPr id="108" name="Group 99"/>
              <p:cNvGrpSpPr>
                <a:grpSpLocks/>
              </p:cNvGrpSpPr>
              <p:nvPr/>
            </p:nvGrpSpPr>
            <p:grpSpPr bwMode="auto">
              <a:xfrm>
                <a:off x="6582862" y="4362289"/>
                <a:ext cx="187891" cy="388307"/>
                <a:chOff x="10262915" y="4291584"/>
                <a:chExt cx="187892" cy="521703"/>
              </a:xfrm>
            </p:grpSpPr>
            <p:sp>
              <p:nvSpPr>
                <p:cNvPr id="110" name="Rounded Rectangle 109"/>
                <p:cNvSpPr/>
                <p:nvPr/>
              </p:nvSpPr>
              <p:spPr>
                <a:xfrm flipH="1">
                  <a:off x="10332402" y="4291584"/>
                  <a:ext cx="45719" cy="521703"/>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sp>
              <p:nvSpPr>
                <p:cNvPr id="111" name="Rounded Rectangle 110"/>
                <p:cNvSpPr/>
                <p:nvPr/>
              </p:nvSpPr>
              <p:spPr>
                <a:xfrm>
                  <a:off x="10262915" y="4375728"/>
                  <a:ext cx="187892" cy="61425"/>
                </a:xfrm>
                <a:prstGeom prst="roundRect">
                  <a:avLst/>
                </a:prstGeom>
              </p:spPr>
              <p:style>
                <a:lnRef idx="0">
                  <a:schemeClr val="accent4"/>
                </a:lnRef>
                <a:fillRef idx="3">
                  <a:schemeClr val="accent4"/>
                </a:fillRef>
                <a:effectRef idx="3">
                  <a:schemeClr val="accent4"/>
                </a:effectRef>
                <a:fontRef idx="minor">
                  <a:schemeClr val="lt1"/>
                </a:fontRef>
              </p:style>
              <p:txBody>
                <a:bodyPr anchor="ctr"/>
                <a:lstStyle/>
                <a:p>
                  <a:pPr algn="ctr" defTabSz="1018824" fontAlgn="auto">
                    <a:spcBef>
                      <a:spcPts val="0"/>
                    </a:spcBef>
                    <a:spcAft>
                      <a:spcPts val="0"/>
                    </a:spcAft>
                    <a:defRPr/>
                  </a:pPr>
                  <a:endParaRPr lang="en-US" dirty="0"/>
                </a:p>
              </p:txBody>
            </p:sp>
          </p:grpSp>
          <p:sp>
            <p:nvSpPr>
              <p:cNvPr id="109" name="Rectangle 108"/>
              <p:cNvSpPr/>
              <p:nvPr/>
            </p:nvSpPr>
            <p:spPr bwMode="auto">
              <a:xfrm>
                <a:off x="6770739" y="4328217"/>
                <a:ext cx="1491600" cy="369332"/>
              </a:xfrm>
              <a:prstGeom prst="rect">
                <a:avLst/>
              </a:prstGeom>
              <a:noFill/>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defTabSz="1018824" fontAlgn="auto">
                  <a:spcBef>
                    <a:spcPts val="0"/>
                  </a:spcBef>
                  <a:spcAft>
                    <a:spcPts val="0"/>
                  </a:spcAft>
                  <a:defRPr/>
                </a:pPr>
                <a:r>
                  <a:rPr lang="en-US" sz="1800" b="1" dirty="0">
                    <a:ln w="11430"/>
                    <a:solidFill>
                      <a:schemeClr val="accent6">
                        <a:lumMod val="50000"/>
                      </a:schemeClr>
                    </a:solidFill>
                    <a:effectLst>
                      <a:outerShdw blurRad="80000" dist="40000" dir="5040000" algn="tl">
                        <a:srgbClr val="000000">
                          <a:alpha val="30000"/>
                        </a:srgbClr>
                      </a:outerShdw>
                    </a:effectLst>
                    <a:latin typeface="Times New Roman" pitchFamily="18" charset="0"/>
                    <a:cs typeface="Times New Roman" pitchFamily="18" charset="0"/>
                  </a:rPr>
                  <a:t>Summary</a:t>
                </a:r>
              </a:p>
            </p:txBody>
          </p:sp>
        </p:grpSp>
        <p:sp>
          <p:nvSpPr>
            <p:cNvPr id="105" name="Rectangle 104"/>
            <p:cNvSpPr/>
            <p:nvPr/>
          </p:nvSpPr>
          <p:spPr>
            <a:xfrm>
              <a:off x="5741289" y="6131051"/>
              <a:ext cx="4437309" cy="142162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1200" dirty="0" smtClean="0">
                  <a:latin typeface="Times New Roman" pitchFamily="18" charset="0"/>
                  <a:cs typeface="Times New Roman" pitchFamily="18" charset="0"/>
                </a:rPr>
                <a:t>1 Timothy 1:9-10 lists crimes against persons.  Written in the latter part of the first century, the letter is concerned with proper church organization.  It warns against specific behaviors common in the Roman world. The first three behaviors in the list are acts of violence.  The next four are sex crimes involving kidnapping and forced prostitution.  The last three are acts of theft and corruption. The charge is against those who kidnap and sell persons into prostitution and against those making use of sex slaves.</a:t>
              </a:r>
              <a:endParaRPr lang="en-US" sz="1200" dirty="0">
                <a:latin typeface="Times New Roman" pitchFamily="18" charset="0"/>
                <a:cs typeface="Times New Roman" pitchFamily="18" charset="0"/>
              </a:endParaRPr>
            </a:p>
          </p:txBody>
        </p:sp>
      </p:grpSp>
      <p:pic>
        <p:nvPicPr>
          <p:cNvPr id="100" name="Picture 4"/>
          <p:cNvPicPr>
            <a:picLocks noChangeAspect="1" noChangeArrowheads="1"/>
          </p:cNvPicPr>
          <p:nvPr/>
        </p:nvPicPr>
        <p:blipFill>
          <a:blip r:embed="rId3" cstate="print"/>
          <a:srcRect/>
          <a:stretch>
            <a:fillRect/>
          </a:stretch>
        </p:blipFill>
        <p:spPr bwMode="auto">
          <a:xfrm>
            <a:off x="5876816" y="3146502"/>
            <a:ext cx="2576121" cy="907715"/>
          </a:xfrm>
          <a:prstGeom prst="rect">
            <a:avLst/>
          </a:prstGeom>
          <a:noFill/>
          <a:ln w="9525">
            <a:noFill/>
            <a:miter lim="800000"/>
            <a:headEnd/>
            <a:tailEnd/>
          </a:ln>
          <a:effectLst/>
        </p:spPr>
      </p:pic>
      <p:grpSp>
        <p:nvGrpSpPr>
          <p:cNvPr id="116" name="Group 115"/>
          <p:cNvGrpSpPr/>
          <p:nvPr/>
        </p:nvGrpSpPr>
        <p:grpSpPr>
          <a:xfrm>
            <a:off x="5216505" y="2076315"/>
            <a:ext cx="2473602" cy="787835"/>
            <a:chOff x="5251277" y="3066040"/>
            <a:chExt cx="2473602" cy="787835"/>
          </a:xfrm>
        </p:grpSpPr>
        <p:sp>
          <p:nvSpPr>
            <p:cNvPr id="117" name="Rounded Rectangle 116"/>
            <p:cNvSpPr/>
            <p:nvPr/>
          </p:nvSpPr>
          <p:spPr>
            <a:xfrm>
              <a:off x="5251277" y="3066040"/>
              <a:ext cx="2426673" cy="655608"/>
            </a:xfrm>
            <a:prstGeom prst="roundRect">
              <a:avLst>
                <a:gd name="adj" fmla="val 10000"/>
              </a:avLst>
            </a:prstGeom>
            <a:ln>
              <a:solidFill>
                <a:schemeClr val="accent2"/>
              </a:solidFill>
            </a:ln>
          </p:spPr>
          <p:style>
            <a:lnRef idx="2">
              <a:schemeClr val="accent2"/>
            </a:lnRef>
            <a:fillRef idx="1">
              <a:schemeClr val="lt1"/>
            </a:fillRef>
            <a:effectRef idx="0">
              <a:schemeClr val="accent2"/>
            </a:effectRef>
            <a:fontRef idx="minor">
              <a:schemeClr val="dk1"/>
            </a:fontRef>
          </p:style>
        </p:sp>
        <p:sp>
          <p:nvSpPr>
            <p:cNvPr id="118" name="Rectangle 117"/>
            <p:cNvSpPr/>
            <p:nvPr/>
          </p:nvSpPr>
          <p:spPr>
            <a:xfrm>
              <a:off x="5302051" y="3069045"/>
              <a:ext cx="2422828" cy="784830"/>
            </a:xfrm>
            <a:prstGeom prst="rect">
              <a:avLst/>
            </a:prstGeom>
          </p:spPr>
          <p:txBody>
            <a:bodyPr wrap="square">
              <a:spAutoFit/>
            </a:bodyPr>
            <a:lstStyle/>
            <a:p>
              <a:pPr algn="just"/>
              <a:r>
                <a:rPr lang="en-US" sz="900" b="1" i="1" u="sng" dirty="0" smtClean="0">
                  <a:solidFill>
                    <a:schemeClr val="accent2"/>
                  </a:solidFill>
                  <a:latin typeface="+mn-lt"/>
                </a:rPr>
                <a:t>‘</a:t>
              </a:r>
              <a:r>
                <a:rPr lang="en-US" sz="1200" b="1" i="1" u="sng" dirty="0" smtClean="0">
                  <a:solidFill>
                    <a:schemeClr val="accent2"/>
                  </a:solidFill>
                  <a:latin typeface="Times New Roman" pitchFamily="18" charset="0"/>
                  <a:cs typeface="Times New Roman" pitchFamily="18" charset="0"/>
                </a:rPr>
                <a:t>Pornos’</a:t>
              </a:r>
              <a:r>
                <a:rPr lang="en-US" sz="1200" dirty="0" smtClean="0">
                  <a:solidFill>
                    <a:schemeClr val="accent2"/>
                  </a:solidFill>
                  <a:latin typeface="Times New Roman" pitchFamily="18" charset="0"/>
                  <a:cs typeface="Times New Roman" pitchFamily="18" charset="0"/>
                </a:rPr>
                <a:t>, translated in the Bible texts as whoremongers or perverts, means a male prostitute. </a:t>
              </a:r>
            </a:p>
            <a:p>
              <a:pPr algn="just"/>
              <a:endParaRPr lang="en-US" sz="900" dirty="0" smtClean="0">
                <a:solidFill>
                  <a:schemeClr val="accent2"/>
                </a:solidFill>
                <a:latin typeface="+mn-lt"/>
              </a:endParaRPr>
            </a:p>
          </p:txBody>
        </p:sp>
      </p:grpSp>
      <p:grpSp>
        <p:nvGrpSpPr>
          <p:cNvPr id="120" name="Group 119"/>
          <p:cNvGrpSpPr/>
          <p:nvPr/>
        </p:nvGrpSpPr>
        <p:grpSpPr>
          <a:xfrm>
            <a:off x="7839122" y="1813602"/>
            <a:ext cx="1975103" cy="1346522"/>
            <a:chOff x="2827218" y="424074"/>
            <a:chExt cx="1975103" cy="1346522"/>
          </a:xfrm>
        </p:grpSpPr>
        <p:sp>
          <p:nvSpPr>
            <p:cNvPr id="121" name="Rounded Rectangle 120"/>
            <p:cNvSpPr/>
            <p:nvPr/>
          </p:nvSpPr>
          <p:spPr>
            <a:xfrm>
              <a:off x="2909772" y="460194"/>
              <a:ext cx="1880357" cy="1097736"/>
            </a:xfrm>
            <a:prstGeom prst="roundRect">
              <a:avLst>
                <a:gd name="adj" fmla="val 10000"/>
              </a:avLst>
            </a:prstGeom>
            <a:ln>
              <a:solidFill>
                <a:schemeClr val="accent4"/>
              </a:solidFill>
            </a:ln>
          </p:spPr>
          <p:style>
            <a:lnRef idx="2">
              <a:schemeClr val="accent2"/>
            </a:lnRef>
            <a:fillRef idx="1">
              <a:schemeClr val="lt1"/>
            </a:fillRef>
            <a:effectRef idx="0">
              <a:schemeClr val="accent2"/>
            </a:effectRef>
            <a:fontRef idx="minor">
              <a:schemeClr val="dk1"/>
            </a:fontRef>
          </p:style>
        </p:sp>
        <p:sp>
          <p:nvSpPr>
            <p:cNvPr id="122" name="Rectangle 121"/>
            <p:cNvSpPr/>
            <p:nvPr/>
          </p:nvSpPr>
          <p:spPr>
            <a:xfrm>
              <a:off x="2827218" y="424074"/>
              <a:ext cx="1975103" cy="1346522"/>
            </a:xfrm>
            <a:prstGeom prst="rect">
              <a:avLst/>
            </a:prstGeom>
          </p:spPr>
          <p:txBody>
            <a:bodyPr wrap="square">
              <a:spAutoFit/>
            </a:bodyPr>
            <a:lstStyle/>
            <a:p>
              <a:pPr algn="ctr"/>
              <a:r>
                <a:rPr lang="en-US" sz="950" dirty="0" smtClean="0">
                  <a:solidFill>
                    <a:srgbClr val="7030A0"/>
                  </a:solidFill>
                  <a:latin typeface="+mn-lt"/>
                </a:rPr>
                <a:t>‘</a:t>
              </a:r>
              <a:r>
                <a:rPr lang="en-US" sz="1200" b="1" i="1" u="sng" dirty="0" smtClean="0">
                  <a:solidFill>
                    <a:schemeClr val="accent4">
                      <a:lumMod val="50000"/>
                    </a:schemeClr>
                  </a:solidFill>
                  <a:latin typeface="Times New Roman" pitchFamily="18" charset="0"/>
                  <a:cs typeface="Times New Roman" pitchFamily="18" charset="0"/>
                </a:rPr>
                <a:t>Arsenokoites</a:t>
              </a:r>
              <a:r>
                <a:rPr lang="en-US" sz="1200" dirty="0" smtClean="0">
                  <a:solidFill>
                    <a:schemeClr val="accent4">
                      <a:lumMod val="50000"/>
                    </a:schemeClr>
                  </a:solidFill>
                  <a:latin typeface="Times New Roman" pitchFamily="18" charset="0"/>
                  <a:cs typeface="Times New Roman" pitchFamily="18" charset="0"/>
                </a:rPr>
                <a:t>’ found only here and in First Corinthians 6:9, refers to men who engage in sexual activity with male prostitutes or slaves. </a:t>
              </a:r>
            </a:p>
            <a:p>
              <a:pPr algn="ctr"/>
              <a:r>
                <a:rPr lang="en-US" sz="950" dirty="0" smtClean="0">
                  <a:solidFill>
                    <a:schemeClr val="accent4"/>
                  </a:solidFill>
                  <a:latin typeface="+mn-lt"/>
                </a:rPr>
                <a:t>.</a:t>
              </a:r>
            </a:p>
          </p:txBody>
        </p:sp>
      </p:grpSp>
      <p:sp>
        <p:nvSpPr>
          <p:cNvPr id="124" name="Oval 123"/>
          <p:cNvSpPr/>
          <p:nvPr/>
        </p:nvSpPr>
        <p:spPr>
          <a:xfrm>
            <a:off x="5363152" y="2956143"/>
            <a:ext cx="3274748" cy="1240076"/>
          </a:xfrm>
          <a:prstGeom prst="ellipse">
            <a:avLst/>
          </a:prstGeom>
          <a:noFill/>
        </p:spPr>
        <p:style>
          <a:lnRef idx="2">
            <a:schemeClr val="accent5"/>
          </a:lnRef>
          <a:fillRef idx="1">
            <a:schemeClr val="lt1"/>
          </a:fillRef>
          <a:effectRef idx="0">
            <a:schemeClr val="accent5"/>
          </a:effectRef>
          <a:fontRef idx="minor">
            <a:schemeClr val="dk1"/>
          </a:fontRef>
        </p:style>
      </p:sp>
      <p:pic>
        <p:nvPicPr>
          <p:cNvPr id="125" name="Picture 4" descr="C:\Documents and Settings\Kim &amp; Robin_2\Application Data\PixelMetrics\CaptureWiz\LastCaptures\2008-02-19_19-59-44-765.png"/>
          <p:cNvPicPr>
            <a:picLocks noChangeAspect="1" noChangeArrowheads="1"/>
          </p:cNvPicPr>
          <p:nvPr/>
        </p:nvPicPr>
        <p:blipFill>
          <a:blip r:embed="rId4" cstate="print">
            <a:duotone>
              <a:schemeClr val="accent4">
                <a:shade val="45000"/>
                <a:satMod val="135000"/>
              </a:schemeClr>
              <a:prstClr val="white"/>
            </a:duotone>
          </a:blip>
          <a:srcRect l="33152" t="13280" r="27095" b="73506"/>
          <a:stretch>
            <a:fillRect/>
          </a:stretch>
        </p:blipFill>
        <p:spPr bwMode="auto">
          <a:xfrm>
            <a:off x="6601020" y="3151469"/>
            <a:ext cx="1119115" cy="133626"/>
          </a:xfrm>
          <a:prstGeom prst="rect">
            <a:avLst/>
          </a:prstGeom>
          <a:ln w="88900" cap="sq" cmpd="thickThin">
            <a:noFill/>
            <a:prstDash val="solid"/>
            <a:miter lim="800000"/>
          </a:ln>
          <a:effectLst/>
        </p:spPr>
      </p:pic>
      <p:pic>
        <p:nvPicPr>
          <p:cNvPr id="126" name="Picture 4" descr="C:\Documents and Settings\Kim &amp; Robin_2\Application Data\PixelMetrics\CaptureWiz\LastCaptures\2008-02-19_19-59-44-765.png"/>
          <p:cNvPicPr>
            <a:picLocks noChangeAspect="1" noChangeArrowheads="1"/>
          </p:cNvPicPr>
          <p:nvPr/>
        </p:nvPicPr>
        <p:blipFill>
          <a:blip r:embed="rId4" cstate="print">
            <a:duotone>
              <a:schemeClr val="accent2">
                <a:shade val="45000"/>
                <a:satMod val="135000"/>
              </a:schemeClr>
              <a:prstClr val="white"/>
            </a:duotone>
          </a:blip>
          <a:srcRect l="8825" t="13280" r="69518" b="71854"/>
          <a:stretch>
            <a:fillRect/>
          </a:stretch>
        </p:blipFill>
        <p:spPr bwMode="auto">
          <a:xfrm>
            <a:off x="5895917" y="3161097"/>
            <a:ext cx="619975" cy="152871"/>
          </a:xfrm>
          <a:prstGeom prst="rect">
            <a:avLst/>
          </a:prstGeom>
          <a:ln w="88900" cap="sq" cmpd="thickThin">
            <a:noFill/>
            <a:prstDash val="solid"/>
            <a:miter lim="800000"/>
          </a:ln>
          <a:effectLst/>
        </p:spPr>
      </p:pic>
      <p:grpSp>
        <p:nvGrpSpPr>
          <p:cNvPr id="127" name="Group 126"/>
          <p:cNvGrpSpPr/>
          <p:nvPr/>
        </p:nvGrpSpPr>
        <p:grpSpPr>
          <a:xfrm>
            <a:off x="5111044" y="185085"/>
            <a:ext cx="3616657" cy="1749972"/>
            <a:chOff x="6244867" y="47299"/>
            <a:chExt cx="3616657" cy="1749972"/>
          </a:xfrm>
        </p:grpSpPr>
        <p:pic>
          <p:nvPicPr>
            <p:cNvPr id="130" name="Picture 3"/>
            <p:cNvPicPr>
              <a:picLocks noChangeAspect="1" noChangeArrowheads="1"/>
            </p:cNvPicPr>
            <p:nvPr/>
          </p:nvPicPr>
          <p:blipFill>
            <a:blip r:embed="rId5" cstate="print"/>
            <a:srcRect t="1383"/>
            <a:stretch>
              <a:fillRect/>
            </a:stretch>
          </p:blipFill>
          <p:spPr bwMode="auto">
            <a:xfrm>
              <a:off x="6754953" y="350180"/>
              <a:ext cx="2649816" cy="1148731"/>
            </a:xfrm>
            <a:prstGeom prst="rect">
              <a:avLst/>
            </a:prstGeom>
            <a:noFill/>
            <a:ln w="9525">
              <a:noFill/>
              <a:miter lim="800000"/>
              <a:headEnd/>
              <a:tailEnd/>
            </a:ln>
            <a:effectLst/>
          </p:spPr>
        </p:pic>
        <p:grpSp>
          <p:nvGrpSpPr>
            <p:cNvPr id="128" name="Group 3"/>
            <p:cNvGrpSpPr/>
            <p:nvPr/>
          </p:nvGrpSpPr>
          <p:grpSpPr>
            <a:xfrm>
              <a:off x="6244867" y="47299"/>
              <a:ext cx="3616657" cy="1749972"/>
              <a:chOff x="715927" y="2300472"/>
              <a:chExt cx="4752752" cy="1701033"/>
            </a:xfrm>
          </p:grpSpPr>
          <p:sp>
            <p:nvSpPr>
              <p:cNvPr id="131" name="Oval 130"/>
              <p:cNvSpPr/>
              <p:nvPr/>
            </p:nvSpPr>
            <p:spPr>
              <a:xfrm>
                <a:off x="715927" y="2300472"/>
                <a:ext cx="4752752" cy="1701033"/>
              </a:xfrm>
              <a:prstGeom prst="ellipse">
                <a:avLst/>
              </a:prstGeom>
              <a:noFill/>
            </p:spPr>
            <p:style>
              <a:lnRef idx="2">
                <a:schemeClr val="accent5"/>
              </a:lnRef>
              <a:fillRef idx="1">
                <a:schemeClr val="lt1"/>
              </a:fillRef>
              <a:effectRef idx="0">
                <a:schemeClr val="accent5"/>
              </a:effectRef>
              <a:fontRef idx="minor">
                <a:schemeClr val="dk1"/>
              </a:fontRef>
            </p:style>
          </p:sp>
          <p:sp>
            <p:nvSpPr>
              <p:cNvPr id="132" name="Oval 4"/>
              <p:cNvSpPr/>
              <p:nvPr/>
            </p:nvSpPr>
            <p:spPr>
              <a:xfrm>
                <a:off x="2712688" y="2655401"/>
                <a:ext cx="1280224" cy="12802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endParaRPr lang="en-US" sz="4200" kern="1200" dirty="0"/>
              </a:p>
            </p:txBody>
          </p:sp>
        </p:grpSp>
        <p:sp>
          <p:nvSpPr>
            <p:cNvPr id="129" name="TextBox 128"/>
            <p:cNvSpPr txBox="1"/>
            <p:nvPr/>
          </p:nvSpPr>
          <p:spPr>
            <a:xfrm>
              <a:off x="9309501" y="773273"/>
              <a:ext cx="293427" cy="215444"/>
            </a:xfrm>
            <a:prstGeom prst="rect">
              <a:avLst/>
            </a:prstGeom>
            <a:noFill/>
          </p:spPr>
          <p:txBody>
            <a:bodyPr wrap="square" rtlCol="0">
              <a:spAutoFit/>
            </a:bodyPr>
            <a:lstStyle/>
            <a:p>
              <a:r>
                <a:rPr lang="en-US" sz="800" dirty="0" smtClean="0"/>
                <a:t>9</a:t>
              </a:r>
              <a:endParaRPr lang="en-US" sz="800" dirty="0"/>
            </a:p>
          </p:txBody>
        </p:sp>
      </p:grpSp>
      <p:sp>
        <p:nvSpPr>
          <p:cNvPr id="133" name="Rectangle 132"/>
          <p:cNvSpPr/>
          <p:nvPr/>
        </p:nvSpPr>
        <p:spPr bwMode="auto">
          <a:xfrm>
            <a:off x="8505172" y="237994"/>
            <a:ext cx="1340286" cy="1077218"/>
          </a:xfrm>
          <a:prstGeom prst="rect">
            <a:avLst/>
          </a:prstGeom>
          <a:noFill/>
          <a:ln>
            <a:noFill/>
          </a:ln>
        </p:spPr>
        <p:txBody>
          <a:bodyPr wrap="square">
            <a:spAutoFit/>
          </a:bodyPr>
          <a:lstStyle/>
          <a:p>
            <a:pPr algn="ctr" defTabSz="1018824" fontAlgn="auto">
              <a:spcBef>
                <a:spcPts val="0"/>
              </a:spcBef>
              <a:spcAft>
                <a:spcPts val="0"/>
              </a:spcAft>
              <a:defRPr/>
            </a:pPr>
            <a:r>
              <a:rPr lang="en-US" sz="3200" b="1" dirty="0" smtClean="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rPr>
              <a:t>Greek Text</a:t>
            </a:r>
            <a:endParaRPr lang="en-US" sz="3200" b="1" dirty="0">
              <a:ln w="1905"/>
              <a:solidFill>
                <a:schemeClr val="tx2">
                  <a:lumMod val="50000"/>
                </a:schemeClr>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134" name="TextBox 133"/>
          <p:cNvSpPr txBox="1"/>
          <p:nvPr/>
        </p:nvSpPr>
        <p:spPr>
          <a:xfrm>
            <a:off x="7856465" y="3646856"/>
            <a:ext cx="335557" cy="215444"/>
          </a:xfrm>
          <a:prstGeom prst="rect">
            <a:avLst/>
          </a:prstGeom>
          <a:noFill/>
        </p:spPr>
        <p:txBody>
          <a:bodyPr wrap="square" rtlCol="0">
            <a:spAutoFit/>
          </a:bodyPr>
          <a:lstStyle/>
          <a:p>
            <a:r>
              <a:rPr lang="en-US" sz="800" dirty="0" smtClean="0"/>
              <a:t>10</a:t>
            </a:r>
            <a:endParaRPr lang="en-US" sz="800" dirty="0"/>
          </a:p>
        </p:txBody>
      </p:sp>
      <p:cxnSp>
        <p:nvCxnSpPr>
          <p:cNvPr id="135" name="Straight Connector 134"/>
          <p:cNvCxnSpPr/>
          <p:nvPr/>
        </p:nvCxnSpPr>
        <p:spPr>
          <a:xfrm rot="5400000" flipH="1" flipV="1">
            <a:off x="7809978" y="3050088"/>
            <a:ext cx="25052" cy="1252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80" name="Footer Placeholder 79"/>
          <p:cNvSpPr>
            <a:spLocks noGrp="1"/>
          </p:cNvSpPr>
          <p:nvPr>
            <p:ph type="ftr" sz="quarter" idx="11"/>
          </p:nvPr>
        </p:nvSpPr>
        <p:spPr>
          <a:xfrm>
            <a:off x="10822487" y="6795643"/>
            <a:ext cx="1579969" cy="414338"/>
          </a:xfrm>
        </p:spPr>
        <p:txBody>
          <a:bodyPr/>
          <a:lstStyle/>
          <a:p>
            <a:pPr>
              <a:defRPr/>
            </a:pPr>
            <a:endParaRPr lang="en-US" dirty="0"/>
          </a:p>
        </p:txBody>
      </p:sp>
      <p:sp>
        <p:nvSpPr>
          <p:cNvPr id="94" name="TextBox 93"/>
          <p:cNvSpPr txBox="1"/>
          <p:nvPr/>
        </p:nvSpPr>
        <p:spPr>
          <a:xfrm>
            <a:off x="158496" y="5846649"/>
            <a:ext cx="4669536" cy="1768176"/>
          </a:xfrm>
          <a:prstGeom prst="rect">
            <a:avLst/>
          </a:prstGeom>
          <a:solidFill>
            <a:schemeClr val="bg2">
              <a:lumMod val="50000"/>
            </a:schemeClr>
          </a:solidFill>
          <a:ln>
            <a:solidFill>
              <a:schemeClr val="bg2">
                <a:lumMod val="50000"/>
              </a:schemeClr>
            </a:solidFill>
          </a:ln>
        </p:spPr>
        <p:txBody>
          <a:bodyPr wrap="square" rtlCol="0">
            <a:spAutoFit/>
          </a:bodyPr>
          <a:lstStyle/>
          <a:p>
            <a:pPr algn="just" defTabSz="444500">
              <a:lnSpc>
                <a:spcPct val="90000"/>
              </a:lnSpc>
              <a:spcAft>
                <a:spcPts val="300"/>
              </a:spcAft>
            </a:pPr>
            <a:r>
              <a:rPr lang="en-US" sz="1100" dirty="0" smtClean="0">
                <a:latin typeface="Times New Roman" pitchFamily="18" charset="0"/>
                <a:cs typeface="Times New Roman" pitchFamily="18" charset="0"/>
              </a:rPr>
              <a:t>Aramaic is the other language to consider when reading the New Testament.  It was dominant in what we call the Middle East from about 700 BCE to 300 CE.  Hebrew Bible characters like Daniel and Ezra and New Testament persons like Jesus and his contemporaries would have spoken a form of Aramaic. In a few places in the Greek New Testament, Jesus’ speech is written in Aramaic.  An interesting example is found in Mark 15:34 and Matthew 27:46, where Jesus quotes the beginning of Psalm 22: “Eli, eli, lama sabbachthani?”  (My God, my God, why have you forsaken me?)  The ancient psalm would have been written in Hebrew, but Jesus quotes an Aramaic translation, not the canonical Hebrew Text.  For our study, it’s important to remember that the English word, “homosexuality”, did not exist until the early 20</a:t>
            </a:r>
            <a:r>
              <a:rPr lang="en-US" sz="1100" baseline="30000" dirty="0" smtClean="0">
                <a:latin typeface="Times New Roman" pitchFamily="18" charset="0"/>
                <a:cs typeface="Times New Roman" pitchFamily="18" charset="0"/>
              </a:rPr>
              <a:t>th</a:t>
            </a:r>
            <a:r>
              <a:rPr lang="en-US" sz="1100" dirty="0" smtClean="0">
                <a:latin typeface="Times New Roman" pitchFamily="18" charset="0"/>
                <a:cs typeface="Times New Roman" pitchFamily="18" charset="0"/>
              </a:rPr>
              <a:t> century.</a:t>
            </a:r>
            <a:endParaRPr lang="en-US" sz="11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27617</TotalTime>
  <Words>4446</Words>
  <Application>Microsoft Macintosh PowerPoint</Application>
  <PresentationFormat>Custom</PresentationFormat>
  <Paragraphs>222</Paragraphs>
  <Slides>6</Slides>
  <Notes>4</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Clobber Texts</dc:title>
  <dc:creator>Kim &amp; Robin_2</dc:creator>
  <cp:keywords/>
  <cp:lastModifiedBy>John Fischer</cp:lastModifiedBy>
  <cp:revision>538</cp:revision>
  <dcterms:created xsi:type="dcterms:W3CDTF">2009-10-06T16:04:44Z</dcterms:created>
  <dcterms:modified xsi:type="dcterms:W3CDTF">2009-10-06T16:35:23Z</dcterms:modified>
</cp:coreProperties>
</file>